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266" r:id="rId2"/>
    <p:sldId id="267" r:id="rId3"/>
    <p:sldId id="287" r:id="rId4"/>
    <p:sldId id="407" r:id="rId5"/>
    <p:sldId id="409" r:id="rId6"/>
    <p:sldId id="397" r:id="rId7"/>
    <p:sldId id="403" r:id="rId8"/>
    <p:sldId id="402" r:id="rId9"/>
    <p:sldId id="400" r:id="rId10"/>
    <p:sldId id="399" r:id="rId11"/>
    <p:sldId id="411" r:id="rId12"/>
    <p:sldId id="289" r:id="rId13"/>
    <p:sldId id="292" r:id="rId14"/>
    <p:sldId id="291" r:id="rId15"/>
    <p:sldId id="294" r:id="rId16"/>
    <p:sldId id="295" r:id="rId17"/>
    <p:sldId id="26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C11F"/>
    <a:srgbClr val="1B70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61"/>
    <p:restoredTop sz="61928" autoAdjust="0"/>
  </p:normalViewPr>
  <p:slideViewPr>
    <p:cSldViewPr snapToGrid="0" snapToObjects="1">
      <p:cViewPr varScale="1">
        <p:scale>
          <a:sx n="68" d="100"/>
          <a:sy n="68" d="100"/>
        </p:scale>
        <p:origin x="1992"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B8A0D-B208-446A-80A2-9EE2A0B10698}" type="datetimeFigureOut">
              <a:rPr lang="en-GB" smtClean="0"/>
              <a:t>07/05/2020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425B5-4EAF-4556-A872-0AE3BC0E3F6E}" type="slidenum">
              <a:rPr lang="en-GB" smtClean="0"/>
              <a:t>‹#›</a:t>
            </a:fld>
            <a:endParaRPr lang="en-GB"/>
          </a:p>
        </p:txBody>
      </p:sp>
    </p:spTree>
    <p:extLst>
      <p:ext uri="{BB962C8B-B14F-4D97-AF65-F5344CB8AC3E}">
        <p14:creationId xmlns:p14="http://schemas.microsoft.com/office/powerpoint/2010/main" val="100727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simple.wikipedia.org/wiki/Glacier" TargetMode="External"/><Relationship Id="rId13" Type="http://schemas.openxmlformats.org/officeDocument/2006/relationships/hyperlink" Target="https://simple.wikipedia.org/wiki/Nile" TargetMode="External"/><Relationship Id="rId3" Type="http://schemas.openxmlformats.org/officeDocument/2006/relationships/hyperlink" Target="https://simple.wikipedia.org/wiki/River" TargetMode="External"/><Relationship Id="rId7" Type="http://schemas.openxmlformats.org/officeDocument/2006/relationships/hyperlink" Target="https://simple.wikipedia.org/wiki/Spring_(water)" TargetMode="External"/><Relationship Id="rId12" Type="http://schemas.openxmlformats.org/officeDocument/2006/relationships/hyperlink" Target="https://simple.wikipedia.org/wiki/Lake_Victoria"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simple.wikipedia.org/wiki/Marsh" TargetMode="External"/><Relationship Id="rId11" Type="http://schemas.openxmlformats.org/officeDocument/2006/relationships/hyperlink" Target="https://simple.wikipedia.org/wiki/Tributary" TargetMode="External"/><Relationship Id="rId5" Type="http://schemas.openxmlformats.org/officeDocument/2006/relationships/hyperlink" Target="https://simple.wikipedia.org/wiki/Lake" TargetMode="External"/><Relationship Id="rId15" Type="http://schemas.openxmlformats.org/officeDocument/2006/relationships/hyperlink" Target="https://simple.wikipedia.org/wiki/River_delta" TargetMode="External"/><Relationship Id="rId10" Type="http://schemas.openxmlformats.org/officeDocument/2006/relationships/hyperlink" Target="https://simple.wikipedia.org/wiki/Confluence" TargetMode="External"/><Relationship Id="rId4" Type="http://schemas.openxmlformats.org/officeDocument/2006/relationships/hyperlink" Target="https://simple.wikipedia.org/wiki/Stream" TargetMode="External"/><Relationship Id="rId9" Type="http://schemas.openxmlformats.org/officeDocument/2006/relationships/hyperlink" Target="https://simple.wikipedia.org/wiki/Estuary" TargetMode="External"/><Relationship Id="rId14" Type="http://schemas.openxmlformats.org/officeDocument/2006/relationships/hyperlink" Target="https://simple.wikipedia.org/wiki/River_mouth"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Does anyone know the name of the river closest to your school?</a:t>
            </a:r>
          </a:p>
          <a:p>
            <a:r>
              <a:rPr lang="en-GB" dirty="0"/>
              <a:t>Can anyone tell me the name of the river closest to your house?</a:t>
            </a:r>
          </a:p>
          <a:p>
            <a:r>
              <a:rPr lang="en-GB" dirty="0"/>
              <a:t>What is the longest river in Ireland?</a:t>
            </a:r>
          </a:p>
          <a:p>
            <a:endParaRPr lang="en-GB" dirty="0"/>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a:t>
            </a:fld>
            <a:endParaRPr lang="en-GB"/>
          </a:p>
        </p:txBody>
      </p:sp>
    </p:spTree>
    <p:extLst>
      <p:ext uri="{BB962C8B-B14F-4D97-AF65-F5344CB8AC3E}">
        <p14:creationId xmlns:p14="http://schemas.microsoft.com/office/powerpoint/2010/main" val="1978710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13</a:t>
            </a:fld>
            <a:endParaRPr lang="en-GB"/>
          </a:p>
        </p:txBody>
      </p:sp>
    </p:spTree>
    <p:extLst>
      <p:ext uri="{BB962C8B-B14F-4D97-AF65-F5344CB8AC3E}">
        <p14:creationId xmlns:p14="http://schemas.microsoft.com/office/powerpoint/2010/main" val="1926497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A river is the path that water takes as it flows downhill towards the ocean. </a:t>
            </a:r>
            <a:r>
              <a:rPr lang="en-GB" sz="1200" b="0" i="0" kern="1200" dirty="0">
                <a:solidFill>
                  <a:schemeClr val="tx1"/>
                </a:solidFill>
                <a:effectLst/>
                <a:latin typeface="+mn-lt"/>
                <a:ea typeface="+mn-ea"/>
                <a:cs typeface="+mn-cs"/>
              </a:rPr>
              <a:t>Rivers can be long or short, wide or narrow and they often join together on their way downstream to make bigger rivers. Lots of animals live in or by rivers and people often find them a good place to live along side too.</a:t>
            </a:r>
          </a:p>
          <a:p>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2</a:t>
            </a:fld>
            <a:endParaRPr lang="en-GB"/>
          </a:p>
        </p:txBody>
      </p:sp>
    </p:spTree>
    <p:extLst>
      <p:ext uri="{BB962C8B-B14F-4D97-AF65-F5344CB8AC3E}">
        <p14:creationId xmlns:p14="http://schemas.microsoft.com/office/powerpoint/2010/main" val="405411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Rivers always flow </a:t>
            </a:r>
            <a:r>
              <a:rPr lang="en-GB" sz="1200" b="1" i="0" kern="1200" dirty="0">
                <a:solidFill>
                  <a:schemeClr val="tx1"/>
                </a:solidFill>
                <a:effectLst/>
                <a:latin typeface="+mn-lt"/>
                <a:ea typeface="+mn-ea"/>
                <a:cs typeface="+mn-cs"/>
              </a:rPr>
              <a:t>downhill </a:t>
            </a:r>
            <a:r>
              <a:rPr lang="en-GB" sz="1200" b="0" i="0" kern="1200" dirty="0">
                <a:solidFill>
                  <a:schemeClr val="tx1"/>
                </a:solidFill>
                <a:effectLst/>
                <a:latin typeface="+mn-lt"/>
                <a:ea typeface="+mn-ea"/>
                <a:cs typeface="+mn-cs"/>
              </a:rPr>
              <a:t>. They always flow downhill because of gravity.</a:t>
            </a:r>
          </a:p>
          <a:p>
            <a:r>
              <a:rPr lang="en-GB" sz="1200" b="0" i="0" kern="1200" dirty="0">
                <a:solidFill>
                  <a:schemeClr val="tx1"/>
                </a:solidFill>
                <a:effectLst/>
                <a:latin typeface="+mn-lt"/>
                <a:ea typeface="+mn-ea"/>
                <a:cs typeface="+mn-cs"/>
              </a:rPr>
              <a:t>They then flow across the land - </a:t>
            </a:r>
            <a:r>
              <a:rPr lang="en-GB" sz="1200" b="1" i="0" kern="1200" dirty="0">
                <a:solidFill>
                  <a:schemeClr val="tx1"/>
                </a:solidFill>
                <a:effectLst/>
                <a:latin typeface="+mn-lt"/>
                <a:ea typeface="+mn-ea"/>
                <a:cs typeface="+mn-cs"/>
              </a:rPr>
              <a:t>meandering </a:t>
            </a:r>
            <a:r>
              <a:rPr lang="en-GB" sz="1200" b="0" i="0" kern="1200" dirty="0">
                <a:solidFill>
                  <a:schemeClr val="tx1"/>
                </a:solidFill>
                <a:effectLst/>
                <a:latin typeface="+mn-lt"/>
                <a:ea typeface="+mn-ea"/>
                <a:cs typeface="+mn-cs"/>
              </a:rPr>
              <a:t>- or going around objects such as hills or large rocks. They flow until they reach another body of water.</a:t>
            </a:r>
          </a:p>
          <a:p>
            <a:r>
              <a:rPr lang="en-GB" sz="1200" b="0" i="0" kern="1200" dirty="0">
                <a:solidFill>
                  <a:schemeClr val="tx1"/>
                </a:solidFill>
                <a:effectLst/>
                <a:latin typeface="+mn-lt"/>
                <a:ea typeface="+mn-ea"/>
                <a:cs typeface="+mn-cs"/>
              </a:rPr>
              <a:t>As rivers flow, they </a:t>
            </a:r>
            <a:r>
              <a:rPr lang="en-GB" sz="1200" b="1" i="0" kern="1200" dirty="0">
                <a:solidFill>
                  <a:schemeClr val="tx1"/>
                </a:solidFill>
                <a:effectLst/>
                <a:latin typeface="+mn-lt"/>
                <a:ea typeface="+mn-ea"/>
                <a:cs typeface="+mn-cs"/>
              </a:rPr>
              <a:t>erode </a:t>
            </a:r>
            <a:r>
              <a:rPr lang="en-GB" sz="1200" b="0" i="0" kern="1200" dirty="0">
                <a:solidFill>
                  <a:schemeClr val="tx1"/>
                </a:solidFill>
                <a:effectLst/>
                <a:latin typeface="+mn-lt"/>
                <a:ea typeface="+mn-ea"/>
                <a:cs typeface="+mn-cs"/>
              </a:rPr>
              <a:t>- or wear away - the land. Over a long period of time rivers create </a:t>
            </a:r>
            <a:r>
              <a:rPr lang="en-GB" sz="1200" b="1" i="0" kern="1200" dirty="0">
                <a:solidFill>
                  <a:schemeClr val="tx1"/>
                </a:solidFill>
                <a:effectLst/>
                <a:latin typeface="+mn-lt"/>
                <a:ea typeface="+mn-ea"/>
                <a:cs typeface="+mn-cs"/>
              </a:rPr>
              <a:t>valleys </a:t>
            </a:r>
            <a:r>
              <a:rPr lang="en-GB" sz="1200" b="0" i="0" kern="1200" dirty="0">
                <a:solidFill>
                  <a:schemeClr val="tx1"/>
                </a:solidFill>
                <a:effectLst/>
                <a:latin typeface="+mn-lt"/>
                <a:ea typeface="+mn-ea"/>
                <a:cs typeface="+mn-cs"/>
              </a:rPr>
              <a:t>, or </a:t>
            </a:r>
            <a:r>
              <a:rPr lang="en-GB" sz="1200" b="1" i="0" kern="1200" dirty="0">
                <a:solidFill>
                  <a:schemeClr val="tx1"/>
                </a:solidFill>
                <a:effectLst/>
                <a:latin typeface="+mn-lt"/>
                <a:ea typeface="+mn-ea"/>
                <a:cs typeface="+mn-cs"/>
              </a:rPr>
              <a:t>gorges </a:t>
            </a:r>
            <a:r>
              <a:rPr lang="en-GB" sz="1200" b="0" i="0" kern="1200" dirty="0">
                <a:solidFill>
                  <a:schemeClr val="tx1"/>
                </a:solidFill>
                <a:effectLst/>
                <a:latin typeface="+mn-lt"/>
                <a:ea typeface="+mn-ea"/>
                <a:cs typeface="+mn-cs"/>
              </a:rPr>
              <a:t>and </a:t>
            </a:r>
            <a:r>
              <a:rPr lang="en-GB" sz="1200" b="1" i="0" kern="1200" dirty="0">
                <a:solidFill>
                  <a:schemeClr val="tx1"/>
                </a:solidFill>
                <a:effectLst/>
                <a:latin typeface="+mn-lt"/>
                <a:ea typeface="+mn-ea"/>
                <a:cs typeface="+mn-cs"/>
              </a:rPr>
              <a:t>canyons </a:t>
            </a:r>
            <a:r>
              <a:rPr lang="en-GB" sz="1200" b="0" i="0" kern="1200" dirty="0">
                <a:solidFill>
                  <a:schemeClr val="tx1"/>
                </a:solidFill>
                <a:effectLst/>
                <a:latin typeface="+mn-lt"/>
                <a:ea typeface="+mn-ea"/>
                <a:cs typeface="+mn-cs"/>
              </a:rPr>
              <a:t>if the river is strong enough to erode rock. They take the </a:t>
            </a:r>
            <a:r>
              <a:rPr lang="en-GB" sz="1200" b="1" i="0" kern="1200" dirty="0">
                <a:solidFill>
                  <a:schemeClr val="tx1"/>
                </a:solidFill>
                <a:effectLst/>
                <a:latin typeface="+mn-lt"/>
                <a:ea typeface="+mn-ea"/>
                <a:cs typeface="+mn-cs"/>
              </a:rPr>
              <a:t>sediment </a:t>
            </a:r>
            <a:r>
              <a:rPr lang="en-GB" sz="1200" b="0" i="0" kern="1200" dirty="0">
                <a:solidFill>
                  <a:schemeClr val="tx1"/>
                </a:solidFill>
                <a:effectLst/>
                <a:latin typeface="+mn-lt"/>
                <a:ea typeface="+mn-ea"/>
                <a:cs typeface="+mn-cs"/>
              </a:rPr>
              <a:t>- bits of soil and rock - and carry it along with them.</a:t>
            </a:r>
          </a:p>
          <a:p>
            <a:r>
              <a:rPr lang="en-GB" sz="1200" b="0" i="0" kern="1200" dirty="0">
                <a:solidFill>
                  <a:schemeClr val="tx1"/>
                </a:solidFill>
                <a:effectLst/>
                <a:latin typeface="+mn-lt"/>
                <a:ea typeface="+mn-ea"/>
                <a:cs typeface="+mn-cs"/>
              </a:rPr>
              <a:t>Small rivers are usually known as </a:t>
            </a:r>
            <a:r>
              <a:rPr lang="en-GB" sz="1200" b="1" i="0" kern="1200" dirty="0">
                <a:solidFill>
                  <a:schemeClr val="tx1"/>
                </a:solidFill>
                <a:effectLst/>
                <a:latin typeface="+mn-lt"/>
                <a:ea typeface="+mn-ea"/>
                <a:cs typeface="+mn-cs"/>
              </a:rPr>
              <a:t>streams </a:t>
            </a:r>
            <a:r>
              <a:rPr lang="en-GB" sz="1200" b="0" i="0" kern="1200" dirty="0">
                <a:solidFill>
                  <a:schemeClr val="tx1"/>
                </a:solidFill>
                <a:effectLst/>
                <a:latin typeface="+mn-lt"/>
                <a:ea typeface="+mn-ea"/>
                <a:cs typeface="+mn-cs"/>
              </a:rPr>
              <a:t>, </a:t>
            </a:r>
            <a:r>
              <a:rPr lang="en-GB" sz="1200" b="1" i="0" kern="1200" dirty="0">
                <a:solidFill>
                  <a:schemeClr val="tx1"/>
                </a:solidFill>
                <a:effectLst/>
                <a:latin typeface="+mn-lt"/>
                <a:ea typeface="+mn-ea"/>
                <a:cs typeface="+mn-cs"/>
              </a:rPr>
              <a:t>brooks </a:t>
            </a:r>
            <a:r>
              <a:rPr lang="en-GB" sz="1200" b="0" i="0" kern="1200" dirty="0">
                <a:solidFill>
                  <a:schemeClr val="tx1"/>
                </a:solidFill>
                <a:effectLst/>
                <a:latin typeface="+mn-lt"/>
                <a:ea typeface="+mn-ea"/>
                <a:cs typeface="+mn-cs"/>
              </a:rPr>
              <a:t>or </a:t>
            </a:r>
            <a:r>
              <a:rPr lang="en-GB" sz="1200" b="1" i="0" kern="1200" dirty="0">
                <a:solidFill>
                  <a:schemeClr val="tx1"/>
                </a:solidFill>
                <a:effectLst/>
                <a:latin typeface="+mn-lt"/>
                <a:ea typeface="+mn-ea"/>
                <a:cs typeface="+mn-cs"/>
              </a:rPr>
              <a:t>creeks </a:t>
            </a:r>
            <a:r>
              <a:rPr lang="en-GB" sz="1200" b="0" i="0" kern="1200" dirty="0">
                <a:solidFill>
                  <a:schemeClr val="tx1"/>
                </a:solidFill>
                <a:effectLst/>
                <a:latin typeface="+mn-lt"/>
                <a:ea typeface="+mn-ea"/>
                <a:cs typeface="+mn-cs"/>
              </a:rPr>
              <a:t>. If they flow from underground they are called </a:t>
            </a:r>
            <a:r>
              <a:rPr lang="en-GB" sz="1200" b="1" i="0" kern="1200" dirty="0">
                <a:solidFill>
                  <a:schemeClr val="tx1"/>
                </a:solidFill>
                <a:effectLst/>
                <a:latin typeface="+mn-lt"/>
                <a:ea typeface="+mn-ea"/>
                <a:cs typeface="+mn-cs"/>
              </a:rPr>
              <a:t>springs </a:t>
            </a:r>
            <a:r>
              <a:rPr lang="en-GB" sz="1200" b="0" i="0" kern="1200" dirty="0">
                <a:solidFill>
                  <a:schemeClr val="tx1"/>
                </a:solidFill>
                <a:effectLst/>
                <a:latin typeface="+mn-lt"/>
                <a:ea typeface="+mn-ea"/>
                <a:cs typeface="+mn-cs"/>
              </a:rPr>
              <a:t>.</a:t>
            </a:r>
          </a:p>
          <a:p>
            <a:endParaRPr lang="en-GB" dirty="0"/>
          </a:p>
          <a:p>
            <a:r>
              <a:rPr lang="en-GB" dirty="0"/>
              <a:t>Does anyone know the name of the river closest to your school?</a:t>
            </a:r>
          </a:p>
          <a:p>
            <a:r>
              <a:rPr lang="en-GB" dirty="0"/>
              <a:t>Can anyone tell me the name of the river closest to your house?</a:t>
            </a:r>
          </a:p>
          <a:p>
            <a:r>
              <a:rPr lang="en-GB" dirty="0"/>
              <a:t>What is the longest river in Ireland?</a:t>
            </a: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3</a:t>
            </a:fld>
            <a:endParaRPr lang="en-GB"/>
          </a:p>
        </p:txBody>
      </p:sp>
    </p:spTree>
    <p:extLst>
      <p:ext uri="{BB962C8B-B14F-4D97-AF65-F5344CB8AC3E}">
        <p14:creationId xmlns:p14="http://schemas.microsoft.com/office/powerpoint/2010/main" val="3978931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The </a:t>
            </a:r>
            <a:r>
              <a:rPr lang="en-GB" sz="1200" b="1" i="0" kern="1200" dirty="0">
                <a:solidFill>
                  <a:schemeClr val="tx1"/>
                </a:solidFill>
                <a:effectLst/>
                <a:latin typeface="+mn-lt"/>
                <a:ea typeface="+mn-ea"/>
                <a:cs typeface="+mn-cs"/>
              </a:rPr>
              <a:t>source</a:t>
            </a:r>
            <a:r>
              <a:rPr lang="en-GB" sz="1200" b="0" i="0" kern="1200" dirty="0">
                <a:solidFill>
                  <a:schemeClr val="tx1"/>
                </a:solidFill>
                <a:effectLst/>
                <a:latin typeface="+mn-lt"/>
                <a:ea typeface="+mn-ea"/>
                <a:cs typeface="+mn-cs"/>
              </a:rPr>
              <a:t> of a </a:t>
            </a:r>
            <a:r>
              <a:rPr lang="en-GB" sz="1200" b="0" i="0" u="none" strike="noStrike" kern="1200" dirty="0">
                <a:solidFill>
                  <a:schemeClr val="tx1"/>
                </a:solidFill>
                <a:effectLst/>
                <a:latin typeface="+mn-lt"/>
                <a:ea typeface="+mn-ea"/>
                <a:cs typeface="+mn-cs"/>
                <a:hlinkClick r:id="rId3" tooltip="River"/>
              </a:rPr>
              <a:t>river</a:t>
            </a:r>
            <a:r>
              <a:rPr lang="en-GB" sz="1200" b="0" i="0" kern="1200" dirty="0">
                <a:solidFill>
                  <a:schemeClr val="tx1"/>
                </a:solidFill>
                <a:effectLst/>
                <a:latin typeface="+mn-lt"/>
                <a:ea typeface="+mn-ea"/>
                <a:cs typeface="+mn-cs"/>
              </a:rPr>
              <a:t> or </a:t>
            </a:r>
            <a:r>
              <a:rPr lang="en-GB" sz="1200" b="0" i="0" u="none" strike="noStrike" kern="1200" dirty="0">
                <a:solidFill>
                  <a:schemeClr val="tx1"/>
                </a:solidFill>
                <a:effectLst/>
                <a:latin typeface="+mn-lt"/>
                <a:ea typeface="+mn-ea"/>
                <a:cs typeface="+mn-cs"/>
                <a:hlinkClick r:id="rId4" tooltip="Stream"/>
              </a:rPr>
              <a:t>stream</a:t>
            </a:r>
            <a:r>
              <a:rPr lang="en-GB" sz="1200" b="0" i="0" kern="1200" dirty="0">
                <a:solidFill>
                  <a:schemeClr val="tx1"/>
                </a:solidFill>
                <a:effectLst/>
                <a:latin typeface="+mn-lt"/>
                <a:ea typeface="+mn-ea"/>
                <a:cs typeface="+mn-cs"/>
              </a:rPr>
              <a:t> is the original point from which the river flows. It may be a </a:t>
            </a:r>
            <a:r>
              <a:rPr lang="en-GB" sz="1200" b="0" i="0" u="none" strike="noStrike" kern="1200" dirty="0">
                <a:solidFill>
                  <a:schemeClr val="tx1"/>
                </a:solidFill>
                <a:effectLst/>
                <a:latin typeface="+mn-lt"/>
                <a:ea typeface="+mn-ea"/>
                <a:cs typeface="+mn-cs"/>
                <a:hlinkClick r:id="rId5" tooltip="Lake"/>
              </a:rPr>
              <a:t>lake</a:t>
            </a:r>
            <a:r>
              <a:rPr lang="en-GB" sz="1200" b="0" i="0" kern="1200" dirty="0">
                <a:solidFill>
                  <a:schemeClr val="tx1"/>
                </a:solidFill>
                <a:effectLst/>
                <a:latin typeface="+mn-lt"/>
                <a:ea typeface="+mn-ea"/>
                <a:cs typeface="+mn-cs"/>
              </a:rPr>
              <a:t>, a </a:t>
            </a:r>
            <a:r>
              <a:rPr lang="en-GB" sz="1200" b="0" i="0" u="none" strike="noStrike" kern="1200" dirty="0">
                <a:solidFill>
                  <a:schemeClr val="tx1"/>
                </a:solidFill>
                <a:effectLst/>
                <a:latin typeface="+mn-lt"/>
                <a:ea typeface="+mn-ea"/>
                <a:cs typeface="+mn-cs"/>
                <a:hlinkClick r:id="rId6" tooltip="Marsh"/>
              </a:rPr>
              <a:t>marsh</a:t>
            </a:r>
            <a:r>
              <a:rPr lang="en-GB" sz="1200" b="0" i="0" kern="1200" dirty="0">
                <a:solidFill>
                  <a:schemeClr val="tx1"/>
                </a:solidFill>
                <a:effectLst/>
                <a:latin typeface="+mn-lt"/>
                <a:ea typeface="+mn-ea"/>
                <a:cs typeface="+mn-cs"/>
              </a:rPr>
              <a:t>, a </a:t>
            </a:r>
            <a:r>
              <a:rPr lang="en-GB" sz="1200" b="0" i="0" u="none" strike="noStrike" kern="1200" dirty="0">
                <a:solidFill>
                  <a:schemeClr val="tx1"/>
                </a:solidFill>
                <a:effectLst/>
                <a:latin typeface="+mn-lt"/>
                <a:ea typeface="+mn-ea"/>
                <a:cs typeface="+mn-cs"/>
                <a:hlinkClick r:id="rId7" tooltip="Spring (water)"/>
              </a:rPr>
              <a:t>spring</a:t>
            </a:r>
            <a:r>
              <a:rPr lang="en-GB" sz="1200" b="0" i="0" kern="1200" dirty="0">
                <a:solidFill>
                  <a:schemeClr val="tx1"/>
                </a:solidFill>
                <a:effectLst/>
                <a:latin typeface="+mn-lt"/>
                <a:ea typeface="+mn-ea"/>
                <a:cs typeface="+mn-cs"/>
              </a:rPr>
              <a:t> or a </a:t>
            </a:r>
            <a:r>
              <a:rPr lang="en-GB" sz="1200" b="0" i="0" u="none" strike="noStrike" kern="1200" dirty="0">
                <a:solidFill>
                  <a:schemeClr val="tx1"/>
                </a:solidFill>
                <a:effectLst/>
                <a:latin typeface="+mn-lt"/>
                <a:ea typeface="+mn-ea"/>
                <a:cs typeface="+mn-cs"/>
                <a:hlinkClick r:id="rId8" tooltip="Glacier"/>
              </a:rPr>
              <a:t>glacier</a:t>
            </a:r>
            <a:r>
              <a:rPr lang="en-GB" sz="1200" b="0" i="0" kern="1200" dirty="0">
                <a:solidFill>
                  <a:schemeClr val="tx1"/>
                </a:solidFill>
                <a:effectLst/>
                <a:latin typeface="+mn-lt"/>
                <a:ea typeface="+mn-ea"/>
                <a:cs typeface="+mn-cs"/>
              </a:rPr>
              <a:t>. This is where the stream starts.</a:t>
            </a:r>
          </a:p>
          <a:p>
            <a:r>
              <a:rPr lang="en-GB" sz="1200" b="0" i="0" kern="1200" dirty="0">
                <a:solidFill>
                  <a:schemeClr val="tx1"/>
                </a:solidFill>
                <a:effectLst/>
                <a:latin typeface="+mn-lt"/>
                <a:ea typeface="+mn-ea"/>
                <a:cs typeface="+mn-cs"/>
              </a:rPr>
              <a:t>The source is the farthest point of the river stream from its </a:t>
            </a:r>
            <a:r>
              <a:rPr lang="en-GB" sz="1200" b="0" i="0" u="none" strike="noStrike" kern="1200" dirty="0">
                <a:solidFill>
                  <a:schemeClr val="tx1"/>
                </a:solidFill>
                <a:effectLst/>
                <a:latin typeface="+mn-lt"/>
                <a:ea typeface="+mn-ea"/>
                <a:cs typeface="+mn-cs"/>
                <a:hlinkClick r:id="rId9" tooltip="Estuary"/>
              </a:rPr>
              <a:t>estuary</a:t>
            </a:r>
            <a:r>
              <a:rPr lang="en-GB" sz="1200" b="0" i="0" kern="1200" dirty="0">
                <a:solidFill>
                  <a:schemeClr val="tx1"/>
                </a:solidFill>
                <a:effectLst/>
                <a:latin typeface="+mn-lt"/>
                <a:ea typeface="+mn-ea"/>
                <a:cs typeface="+mn-cs"/>
              </a:rPr>
              <a:t> or its </a:t>
            </a:r>
            <a:r>
              <a:rPr lang="en-GB" sz="1200" b="0" i="0" u="none" strike="noStrike" kern="1200" dirty="0">
                <a:solidFill>
                  <a:schemeClr val="tx1"/>
                </a:solidFill>
                <a:effectLst/>
                <a:latin typeface="+mn-lt"/>
                <a:ea typeface="+mn-ea"/>
                <a:cs typeface="+mn-cs"/>
                <a:hlinkClick r:id="rId10" tooltip="Confluence"/>
              </a:rPr>
              <a:t>confluence</a:t>
            </a:r>
            <a:r>
              <a:rPr lang="en-GB" sz="1200" b="0" i="0" kern="1200" dirty="0">
                <a:solidFill>
                  <a:schemeClr val="tx1"/>
                </a:solidFill>
                <a:effectLst/>
                <a:latin typeface="+mn-lt"/>
                <a:ea typeface="+mn-ea"/>
                <a:cs typeface="+mn-cs"/>
              </a:rPr>
              <a:t> with another river or stream. Rivers are usually fed by many </a:t>
            </a:r>
            <a:r>
              <a:rPr lang="en-GB" sz="1200" b="0" i="0" u="none" strike="noStrike" kern="1200" dirty="0">
                <a:solidFill>
                  <a:schemeClr val="tx1"/>
                </a:solidFill>
                <a:effectLst/>
                <a:latin typeface="+mn-lt"/>
                <a:ea typeface="+mn-ea"/>
                <a:cs typeface="+mn-cs"/>
                <a:hlinkClick r:id="rId11" tooltip="Tributary"/>
              </a:rPr>
              <a:t>tributaries</a:t>
            </a:r>
            <a:r>
              <a:rPr lang="en-GB" sz="1200" b="0" i="0" kern="1200" dirty="0">
                <a:solidFill>
                  <a:schemeClr val="tx1"/>
                </a:solidFill>
                <a:effectLst/>
                <a:latin typeface="+mn-lt"/>
                <a:ea typeface="+mn-ea"/>
                <a:cs typeface="+mn-cs"/>
              </a:rPr>
              <a:t>. The farthest stream is called the </a:t>
            </a:r>
            <a:r>
              <a:rPr lang="en-GB" sz="1200" b="1" i="0" kern="1200" dirty="0">
                <a:solidFill>
                  <a:schemeClr val="tx1"/>
                </a:solidFill>
                <a:effectLst/>
                <a:latin typeface="+mn-lt"/>
                <a:ea typeface="+mn-ea"/>
                <a:cs typeface="+mn-cs"/>
              </a:rPr>
              <a:t>head-stream</a:t>
            </a:r>
            <a:r>
              <a:rPr lang="en-GB" sz="1200" b="0" i="0" kern="1200" dirty="0">
                <a:solidFill>
                  <a:schemeClr val="tx1"/>
                </a:solidFill>
                <a:effectLst/>
                <a:latin typeface="+mn-lt"/>
                <a:ea typeface="+mn-ea"/>
                <a:cs typeface="+mn-cs"/>
              </a:rPr>
              <a:t> or </a:t>
            </a:r>
            <a:r>
              <a:rPr lang="en-GB" sz="1200" b="1" i="0" kern="1200" dirty="0">
                <a:solidFill>
                  <a:schemeClr val="tx1"/>
                </a:solidFill>
                <a:effectLst/>
                <a:latin typeface="+mn-lt"/>
                <a:ea typeface="+mn-ea"/>
                <a:cs typeface="+mn-cs"/>
              </a:rPr>
              <a:t>head water</a:t>
            </a:r>
            <a:r>
              <a:rPr lang="en-GB" sz="1200" b="0" i="0" kern="1200" dirty="0">
                <a:solidFill>
                  <a:schemeClr val="tx1"/>
                </a:solidFill>
                <a:effectLst/>
                <a:latin typeface="+mn-lt"/>
                <a:ea typeface="+mn-ea"/>
                <a:cs typeface="+mn-cs"/>
              </a:rPr>
              <a:t>. There is sometimes disagreement on which source is the head water, hence on which is the true source.</a:t>
            </a:r>
          </a:p>
          <a:p>
            <a:r>
              <a:rPr lang="en-GB" sz="1200" b="0" i="0" kern="1200" dirty="0">
                <a:solidFill>
                  <a:schemeClr val="tx1"/>
                </a:solidFill>
                <a:effectLst/>
                <a:latin typeface="+mn-lt"/>
                <a:ea typeface="+mn-ea"/>
                <a:cs typeface="+mn-cs"/>
              </a:rPr>
              <a:t>A lake fed by many rivers is sometimes called the source of the bigger river flowing out of it. For example, </a:t>
            </a:r>
            <a:r>
              <a:rPr lang="en-GB" sz="1200" b="0" i="0" u="none" strike="noStrike" kern="1200" dirty="0">
                <a:solidFill>
                  <a:schemeClr val="tx1"/>
                </a:solidFill>
                <a:effectLst/>
                <a:latin typeface="+mn-lt"/>
                <a:ea typeface="+mn-ea"/>
                <a:cs typeface="+mn-cs"/>
                <a:hlinkClick r:id="rId12" tooltip="Lake Victoria"/>
              </a:rPr>
              <a:t>Lake Victoria</a:t>
            </a:r>
            <a:r>
              <a:rPr lang="en-GB" sz="1200" b="0" i="0" kern="1200" dirty="0">
                <a:solidFill>
                  <a:schemeClr val="tx1"/>
                </a:solidFill>
                <a:effectLst/>
                <a:latin typeface="+mn-lt"/>
                <a:ea typeface="+mn-ea"/>
                <a:cs typeface="+mn-cs"/>
              </a:rPr>
              <a:t> is often called the source of the </a:t>
            </a:r>
            <a:r>
              <a:rPr lang="en-GB" sz="1200" b="0" i="0" u="none" strike="noStrike" kern="1200" dirty="0">
                <a:solidFill>
                  <a:schemeClr val="tx1"/>
                </a:solidFill>
                <a:effectLst/>
                <a:latin typeface="+mn-lt"/>
                <a:ea typeface="+mn-ea"/>
                <a:cs typeface="+mn-cs"/>
                <a:hlinkClick r:id="rId13" tooltip="Nile"/>
              </a:rPr>
              <a:t>Nile</a:t>
            </a:r>
            <a:r>
              <a:rPr lang="en-GB" sz="1200" b="0" i="0" kern="1200" dirty="0">
                <a:solidFill>
                  <a:schemeClr val="tx1"/>
                </a:solidFill>
                <a:effectLst/>
                <a:latin typeface="+mn-lt"/>
                <a:ea typeface="+mn-ea"/>
                <a:cs typeface="+mn-cs"/>
              </a:rPr>
              <a:t>, as the rivers that flow into it have names of their own.</a:t>
            </a:r>
          </a:p>
          <a:p>
            <a:r>
              <a:rPr lang="en-GB" sz="1200" b="0" i="0" kern="1200" dirty="0">
                <a:solidFill>
                  <a:schemeClr val="tx1"/>
                </a:solidFill>
                <a:effectLst/>
                <a:latin typeface="+mn-lt"/>
                <a:ea typeface="+mn-ea"/>
                <a:cs typeface="+mn-cs"/>
              </a:rPr>
              <a:t>Headwaters are usually in mountains. Glacial headwaters are made by melting of </a:t>
            </a:r>
            <a:r>
              <a:rPr lang="en-GB" sz="1200" b="0" i="0" u="none" strike="noStrike" kern="1200" dirty="0">
                <a:solidFill>
                  <a:schemeClr val="tx1"/>
                </a:solidFill>
                <a:effectLst/>
                <a:latin typeface="+mn-lt"/>
                <a:ea typeface="+mn-ea"/>
                <a:cs typeface="+mn-cs"/>
                <a:hlinkClick r:id="rId8" tooltip="Glacier"/>
              </a:rPr>
              <a:t>glaciers</a:t>
            </a:r>
            <a:r>
              <a:rPr lang="en-GB" sz="1200" b="0" i="0" kern="1200" dirty="0">
                <a:solidFill>
                  <a:schemeClr val="tx1"/>
                </a:solidFill>
                <a:effectLst/>
                <a:latin typeface="+mn-lt"/>
                <a:ea typeface="+mn-ea"/>
                <a:cs typeface="+mn-cs"/>
              </a:rPr>
              <a:t>.</a:t>
            </a:r>
          </a:p>
          <a:p>
            <a:r>
              <a:rPr lang="en-GB" sz="1200" b="0" i="0" kern="1200" dirty="0">
                <a:solidFill>
                  <a:schemeClr val="tx1"/>
                </a:solidFill>
                <a:effectLst/>
                <a:latin typeface="+mn-lt"/>
                <a:ea typeface="+mn-ea"/>
                <a:cs typeface="+mn-cs"/>
              </a:rPr>
              <a:t>The source is where a river begins, and the </a:t>
            </a:r>
            <a:r>
              <a:rPr lang="en-GB" sz="1200" b="0" i="0" u="none" strike="noStrike" kern="1200" dirty="0">
                <a:solidFill>
                  <a:schemeClr val="tx1"/>
                </a:solidFill>
                <a:effectLst/>
                <a:latin typeface="+mn-lt"/>
                <a:ea typeface="+mn-ea"/>
                <a:cs typeface="+mn-cs"/>
                <a:hlinkClick r:id="rId14" tooltip="River mouth"/>
              </a:rPr>
              <a:t>river mouth</a:t>
            </a:r>
            <a:r>
              <a:rPr lang="en-GB" sz="1200" b="0" i="0" kern="1200" dirty="0">
                <a:solidFill>
                  <a:schemeClr val="tx1"/>
                </a:solidFill>
                <a:effectLst/>
                <a:latin typeface="+mn-lt"/>
                <a:ea typeface="+mn-ea"/>
                <a:cs typeface="+mn-cs"/>
              </a:rPr>
              <a:t> is where it joins the sea. The mouth may be in the form of a </a:t>
            </a:r>
            <a:r>
              <a:rPr lang="en-GB" sz="1200" b="0" i="0" u="none" strike="noStrike" kern="1200" dirty="0">
                <a:solidFill>
                  <a:schemeClr val="tx1"/>
                </a:solidFill>
                <a:effectLst/>
                <a:latin typeface="+mn-lt"/>
                <a:ea typeface="+mn-ea"/>
                <a:cs typeface="+mn-cs"/>
                <a:hlinkClick r:id="rId15" tooltip="River delta"/>
              </a:rPr>
              <a:t>river delta</a:t>
            </a:r>
            <a:r>
              <a:rPr lang="en-GB" sz="1200" b="0" i="0" kern="1200" dirty="0">
                <a:solidFill>
                  <a:schemeClr val="tx1"/>
                </a:solidFill>
                <a:effectLst/>
                <a:latin typeface="+mn-lt"/>
                <a:ea typeface="+mn-ea"/>
                <a:cs typeface="+mn-cs"/>
              </a:rPr>
              <a:t>.</a:t>
            </a: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4</a:t>
            </a:fld>
            <a:endParaRPr lang="en-GB"/>
          </a:p>
        </p:txBody>
      </p:sp>
    </p:spTree>
    <p:extLst>
      <p:ext uri="{BB962C8B-B14F-4D97-AF65-F5344CB8AC3E}">
        <p14:creationId xmlns:p14="http://schemas.microsoft.com/office/powerpoint/2010/main" val="127450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When rivers reach the sea, they often spread out over a wide area and slow right down. This part of the river is called the estuary.</a:t>
            </a:r>
            <a:r>
              <a:rPr lang="en-GB" sz="1200" b="0" i="0" kern="1200" dirty="0">
                <a:solidFill>
                  <a:schemeClr val="tx1"/>
                </a:solidFill>
                <a:effectLst/>
                <a:latin typeface="+mn-lt"/>
                <a:ea typeface="+mn-ea"/>
                <a:cs typeface="+mn-cs"/>
              </a:rPr>
              <a:t> This means that they can’t carry any of their silt any more so they drop it all onto the base of the river and into the edge of ocean. Sometimes rivers carry so much silt that when they drop it, it builds a new area of land at the edge of the ocean called a delta.</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5</a:t>
            </a:fld>
            <a:endParaRPr lang="en-GB"/>
          </a:p>
        </p:txBody>
      </p:sp>
    </p:spTree>
    <p:extLst>
      <p:ext uri="{BB962C8B-B14F-4D97-AF65-F5344CB8AC3E}">
        <p14:creationId xmlns:p14="http://schemas.microsoft.com/office/powerpoint/2010/main" val="234026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6</a:t>
            </a:fld>
            <a:endParaRPr lang="en-GB"/>
          </a:p>
        </p:txBody>
      </p:sp>
    </p:spTree>
    <p:extLst>
      <p:ext uri="{BB962C8B-B14F-4D97-AF65-F5344CB8AC3E}">
        <p14:creationId xmlns:p14="http://schemas.microsoft.com/office/powerpoint/2010/main" val="2366493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Waterfalls</a:t>
            </a:r>
            <a:r>
              <a:rPr lang="en-GB" sz="1200" b="0" i="0" kern="1200" dirty="0">
                <a:solidFill>
                  <a:schemeClr val="tx1"/>
                </a:solidFill>
                <a:effectLst/>
                <a:latin typeface="+mn-lt"/>
                <a:ea typeface="+mn-ea"/>
                <a:cs typeface="+mn-cs"/>
              </a:rPr>
              <a:t> often </a:t>
            </a:r>
            <a:r>
              <a:rPr lang="en-GB" sz="1200" b="1" i="0" kern="1200" dirty="0">
                <a:solidFill>
                  <a:schemeClr val="tx1"/>
                </a:solidFill>
                <a:effectLst/>
                <a:latin typeface="+mn-lt"/>
                <a:ea typeface="+mn-ea"/>
                <a:cs typeface="+mn-cs"/>
              </a:rPr>
              <a:t>form</a:t>
            </a:r>
            <a:r>
              <a:rPr lang="en-GB" sz="1200" b="0" i="0" kern="1200" dirty="0">
                <a:solidFill>
                  <a:schemeClr val="tx1"/>
                </a:solidFill>
                <a:effectLst/>
                <a:latin typeface="+mn-lt"/>
                <a:ea typeface="+mn-ea"/>
                <a:cs typeface="+mn-cs"/>
              </a:rPr>
              <a:t> in the upper stages of a river where it flows over different bands of rock. It erodes soft rock more quickly than hard rock and this may lead to the creation of a </a:t>
            </a:r>
            <a:r>
              <a:rPr lang="en-GB" sz="1200" b="1" i="0" kern="1200" dirty="0">
                <a:solidFill>
                  <a:schemeClr val="tx1"/>
                </a:solidFill>
                <a:effectLst/>
                <a:latin typeface="+mn-lt"/>
                <a:ea typeface="+mn-ea"/>
                <a:cs typeface="+mn-cs"/>
              </a:rPr>
              <a:t>waterfall</a:t>
            </a:r>
            <a:r>
              <a:rPr lang="en-GB" sz="1200" b="0" i="0" kern="1200" dirty="0">
                <a:solidFill>
                  <a:schemeClr val="tx1"/>
                </a:solidFill>
                <a:effectLst/>
                <a:latin typeface="+mn-lt"/>
                <a:ea typeface="+mn-ea"/>
                <a:cs typeface="+mn-cs"/>
              </a:rPr>
              <a:t>. </a:t>
            </a:r>
            <a:r>
              <a:rPr lang="en-GB" sz="1200" b="1" i="0" kern="1200" dirty="0">
                <a:solidFill>
                  <a:schemeClr val="tx1"/>
                </a:solidFill>
                <a:effectLst/>
                <a:latin typeface="+mn-lt"/>
                <a:ea typeface="+mn-ea"/>
                <a:cs typeface="+mn-cs"/>
              </a:rPr>
              <a:t>Formation</a:t>
            </a:r>
            <a:r>
              <a:rPr lang="en-GB" sz="1200" b="0" i="0" kern="1200" dirty="0">
                <a:solidFill>
                  <a:schemeClr val="tx1"/>
                </a:solidFill>
                <a:effectLst/>
                <a:latin typeface="+mn-lt"/>
                <a:ea typeface="+mn-ea"/>
                <a:cs typeface="+mn-cs"/>
              </a:rPr>
              <a:t> of a </a:t>
            </a:r>
            <a:r>
              <a:rPr lang="en-GB" sz="1200" b="1" i="0" kern="1200" dirty="0">
                <a:solidFill>
                  <a:schemeClr val="tx1"/>
                </a:solidFill>
                <a:effectLst/>
                <a:latin typeface="+mn-lt"/>
                <a:ea typeface="+mn-ea"/>
                <a:cs typeface="+mn-cs"/>
              </a:rPr>
              <a:t>waterfall</a:t>
            </a:r>
            <a:r>
              <a:rPr lang="en-GB" sz="1200" b="0" i="0" kern="1200" dirty="0">
                <a:solidFill>
                  <a:schemeClr val="tx1"/>
                </a:solidFill>
                <a:effectLst/>
                <a:latin typeface="+mn-lt"/>
                <a:ea typeface="+mn-ea"/>
                <a:cs typeface="+mn-cs"/>
              </a:rPr>
              <a:t>: The soft rock erodes more quickly, undercutting the hard rock.</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7</a:t>
            </a:fld>
            <a:endParaRPr lang="en-GB"/>
          </a:p>
        </p:txBody>
      </p:sp>
    </p:spTree>
    <p:extLst>
      <p:ext uri="{BB962C8B-B14F-4D97-AF65-F5344CB8AC3E}">
        <p14:creationId xmlns:p14="http://schemas.microsoft.com/office/powerpoint/2010/main" val="1309912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When the weather is rainy for a long time, the ground will become waterlogged and not be able to absorb any more water. This means that all the water has to flow into the rivers. But, there may be too much water for the rivers to take, which means they overflow and flood the land around them.</a:t>
            </a:r>
          </a:p>
          <a:p>
            <a:r>
              <a:rPr lang="en-GB" sz="1200" b="1" i="0" kern="1200" dirty="0">
                <a:solidFill>
                  <a:schemeClr val="tx1"/>
                </a:solidFill>
                <a:effectLst/>
                <a:latin typeface="+mn-lt"/>
                <a:ea typeface="+mn-ea"/>
                <a:cs typeface="+mn-cs"/>
              </a:rPr>
              <a:t>We call the area of land around a river that floods when the river is too full the ‘floodplain’.</a:t>
            </a: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When a river floods the water on the flooded land is moving very slowly and can’t carry the silt in it any longer. The silt is deposited on the flooded land and gives it a lot of nutrients that make the land good for farming crops. </a:t>
            </a: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8</a:t>
            </a:fld>
            <a:endParaRPr lang="en-GB"/>
          </a:p>
        </p:txBody>
      </p:sp>
    </p:spTree>
    <p:extLst>
      <p:ext uri="{BB962C8B-B14F-4D97-AF65-F5344CB8AC3E}">
        <p14:creationId xmlns:p14="http://schemas.microsoft.com/office/powerpoint/2010/main" val="959901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When rivers are flowing fast, they knock bits of earth from the banks and bed of the river (its sides and bottom) and carry it downstream with them. When earth is taken from the banks of the river this is called </a:t>
            </a:r>
            <a:r>
              <a:rPr lang="en-GB" sz="1200" b="1" i="0" kern="1200" dirty="0">
                <a:solidFill>
                  <a:schemeClr val="tx1"/>
                </a:solidFill>
                <a:effectLst/>
                <a:latin typeface="+mn-lt"/>
                <a:ea typeface="+mn-ea"/>
                <a:cs typeface="+mn-cs"/>
              </a:rPr>
              <a:t>erosion</a:t>
            </a:r>
            <a:r>
              <a:rPr lang="en-GB" sz="1200" b="0" i="0" kern="1200" dirty="0">
                <a:solidFill>
                  <a:schemeClr val="tx1"/>
                </a:solidFill>
                <a:effectLst/>
                <a:latin typeface="+mn-lt"/>
                <a:ea typeface="+mn-ea"/>
                <a:cs typeface="+mn-cs"/>
              </a:rPr>
              <a:t>, and the soil that is carried downstream is called silt.</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10</a:t>
            </a:fld>
            <a:endParaRPr lang="en-GB"/>
          </a:p>
        </p:txBody>
      </p:sp>
    </p:spTree>
    <p:extLst>
      <p:ext uri="{BB962C8B-B14F-4D97-AF65-F5344CB8AC3E}">
        <p14:creationId xmlns:p14="http://schemas.microsoft.com/office/powerpoint/2010/main" val="829239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98E174-E362-514B-8C03-085C5807B8BB}" type="datetimeFigureOut">
              <a:rPr lang="en-US" smtClean="0"/>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398E174-E362-514B-8C03-085C5807B8BB}" type="datetimeFigureOut">
              <a:rPr lang="en-US" smtClean="0"/>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98E174-E362-514B-8C03-085C5807B8BB}" type="datetimeFigureOut">
              <a:rPr lang="en-US" smtClean="0"/>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8E174-E362-514B-8C03-085C5807B8BB}" type="datetimeFigureOut">
              <a:rPr lang="en-US" smtClean="0"/>
              <a:t>5/7/2020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892A-E51B-894E-AAC7-F5218A599C2E}" type="slidenum">
              <a:rPr lang="en-US" smtClean="0"/>
              <a:t>‹#›</a:t>
            </a:fld>
            <a:endParaRPr lang="en-US"/>
          </a:p>
        </p:txBody>
      </p:sp>
    </p:spTree>
    <p:extLst>
      <p:ext uri="{BB962C8B-B14F-4D97-AF65-F5344CB8AC3E}">
        <p14:creationId xmlns:p14="http://schemas.microsoft.com/office/powerpoint/2010/main" val="862404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slideLayout" Target="../slideLayouts/slideLayout7.xml"/><Relationship Id="rId7" Type="http://schemas.openxmlformats.org/officeDocument/2006/relationships/image" Target="../media/image3.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2.xml"/><Relationship Id="rId7" Type="http://schemas.openxmlformats.org/officeDocument/2006/relationships/image" Target="../media/image19.jpe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9.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1.jpeg"/><Relationship Id="rId5" Type="http://schemas.openxmlformats.org/officeDocument/2006/relationships/image" Target="../media/image1.JP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9.png"/><Relationship Id="rId5" Type="http://schemas.openxmlformats.org/officeDocument/2006/relationships/image" Target="../media/image1.JP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2.png"/><Relationship Id="rId5" Type="http://schemas.openxmlformats.org/officeDocument/2006/relationships/image" Target="../media/image6.jp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randomlyreading.blogspot.com/2015/03/poetry-friday-written-in-march-by.html" TargetMode="External"/><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2.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hyperlink" Target="https://courses.lumenlearning.com/geophysical/chapter/earths-fresh-water/" TargetMode="Externa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jpg"/><Relationship Id="rId5" Type="http://schemas.openxmlformats.org/officeDocument/2006/relationships/image" Target="../media/image6.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2.xml"/><Relationship Id="rId7" Type="http://schemas.openxmlformats.org/officeDocument/2006/relationships/image" Target="../media/image10.jpe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9.png"/><Relationship Id="rId5" Type="http://schemas.openxmlformats.org/officeDocument/2006/relationships/image" Target="../media/image6.jpg"/><Relationship Id="rId4" Type="http://schemas.openxmlformats.org/officeDocument/2006/relationships/notesSlide" Target="../notesSlides/notesSlide4.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slideLayout" Target="../slideLayouts/slideLayout2.xml"/><Relationship Id="rId7" Type="http://schemas.openxmlformats.org/officeDocument/2006/relationships/image" Target="../media/image11.jpe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png"/><Relationship Id="rId5" Type="http://schemas.openxmlformats.org/officeDocument/2006/relationships/image" Target="../media/image6.jpg"/><Relationship Id="rId10" Type="http://schemas.openxmlformats.org/officeDocument/2006/relationships/image" Target="../media/image5.png"/><Relationship Id="rId4" Type="http://schemas.openxmlformats.org/officeDocument/2006/relationships/notesSlide" Target="../notesSlides/notesSlide5.xml"/><Relationship Id="rId9" Type="http://schemas.openxmlformats.org/officeDocument/2006/relationships/hyperlink" Target="http://claudioxplabibliadice.blogspot.com/2012_05_06_archive.html"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6.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Powerscourt_Waterfall" TargetMode="External"/><Relationship Id="rId3" Type="http://schemas.openxmlformats.org/officeDocument/2006/relationships/slideLayout" Target="../slideLayouts/slideLayout2.xml"/><Relationship Id="rId7" Type="http://schemas.openxmlformats.org/officeDocument/2006/relationships/image" Target="../media/image14.jp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JPG"/><Relationship Id="rId5" Type="http://schemas.openxmlformats.org/officeDocument/2006/relationships/image" Target="../media/image6.jpg"/><Relationship Id="rId4" Type="http://schemas.openxmlformats.org/officeDocument/2006/relationships/notesSlide" Target="../notesSlides/notesSlide7.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slideLayout" Target="../slideLayouts/slideLayout2.xml"/><Relationship Id="rId7" Type="http://schemas.openxmlformats.org/officeDocument/2006/relationships/hyperlink" Target="http://abt-unk.blogspot.com/2014/08/travel-tuesday-moms-1953-europe-trip.html" TargetMode="Externa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5.jpg"/><Relationship Id="rId5" Type="http://schemas.openxmlformats.org/officeDocument/2006/relationships/image" Target="../media/image6.jpg"/><Relationship Id="rId10" Type="http://schemas.openxmlformats.org/officeDocument/2006/relationships/image" Target="../media/image5.png"/><Relationship Id="rId4" Type="http://schemas.openxmlformats.org/officeDocument/2006/relationships/notesSlide" Target="../notesSlides/notesSlide8.xml"/><Relationship Id="rId9" Type="http://schemas.openxmlformats.org/officeDocument/2006/relationships/hyperlink" Target="https://en.wikipedia.org/wiki/Floodplain"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divisbyzero.com/2009/11/26/the-geometry-of-meandering-rivers/" TargetMode="External"/><Relationship Id="rId3" Type="http://schemas.openxmlformats.org/officeDocument/2006/relationships/slideLayout" Target="../slideLayouts/slideLayout2.xml"/><Relationship Id="rId7" Type="http://schemas.openxmlformats.org/officeDocument/2006/relationships/image" Target="../media/image18.jp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hyperlink" Target="http://www.geograph.org.uk/photo/1363451" TargetMode="External"/><Relationship Id="rId5" Type="http://schemas.openxmlformats.org/officeDocument/2006/relationships/image" Target="../media/image17.jpg"/><Relationship Id="rId4" Type="http://schemas.openxmlformats.org/officeDocument/2006/relationships/image" Target="../media/image6.jp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rawing of a person&#10;&#10;Description generated with high confidence">
            <a:extLst>
              <a:ext uri="{FF2B5EF4-FFF2-40B4-BE49-F238E27FC236}">
                <a16:creationId xmlns:a16="http://schemas.microsoft.com/office/drawing/2014/main" id="{06108A2B-9A68-4F25-90AF-E672B2DF2E6D}"/>
              </a:ext>
            </a:extLst>
          </p:cNvPr>
          <p:cNvPicPr>
            <a:picLocks noChangeAspect="1"/>
          </p:cNvPicPr>
          <p:nvPr/>
        </p:nvPicPr>
        <p:blipFill rotWithShape="1">
          <a:blip r:embed="rId5"/>
          <a:srcRect l="5793" t="4434" r="4797" b="4251"/>
          <a:stretch/>
        </p:blipFill>
        <p:spPr>
          <a:xfrm>
            <a:off x="2960424" y="2371990"/>
            <a:ext cx="3223151" cy="3302042"/>
          </a:xfrm>
          <a:prstGeom prst="rect">
            <a:avLst/>
          </a:prstGeom>
        </p:spPr>
      </p:pic>
      <p:sp>
        <p:nvSpPr>
          <p:cNvPr id="3" name="TextBox 2">
            <a:extLst>
              <a:ext uri="{FF2B5EF4-FFF2-40B4-BE49-F238E27FC236}">
                <a16:creationId xmlns:a16="http://schemas.microsoft.com/office/drawing/2014/main" id="{C1C9CBFD-FC96-4245-926E-B5A809F6870B}"/>
              </a:ext>
            </a:extLst>
          </p:cNvPr>
          <p:cNvSpPr txBox="1"/>
          <p:nvPr/>
        </p:nvSpPr>
        <p:spPr>
          <a:xfrm>
            <a:off x="43250" y="759941"/>
            <a:ext cx="9143999" cy="1754326"/>
          </a:xfrm>
          <a:prstGeom prst="rect">
            <a:avLst/>
          </a:prstGeom>
          <a:noFill/>
        </p:spPr>
        <p:txBody>
          <a:bodyPr wrap="square" rtlCol="0">
            <a:spAutoFit/>
          </a:bodyPr>
          <a:lstStyle/>
          <a:p>
            <a:pPr algn="ctr"/>
            <a:r>
              <a:rPr lang="en-GB" sz="6000" b="1" dirty="0">
                <a:solidFill>
                  <a:srgbClr val="1B70B4"/>
                </a:solidFill>
              </a:rPr>
              <a:t>Unit 2</a:t>
            </a:r>
          </a:p>
          <a:p>
            <a:pPr algn="ctr"/>
            <a:r>
              <a:rPr lang="en-GB" sz="4800" b="1" dirty="0">
                <a:solidFill>
                  <a:srgbClr val="95C11F"/>
                </a:solidFill>
              </a:rPr>
              <a:t>How are Rivers formed?</a:t>
            </a:r>
          </a:p>
        </p:txBody>
      </p:sp>
      <p:pic>
        <p:nvPicPr>
          <p:cNvPr id="5" name="Picture 4">
            <a:extLst>
              <a:ext uri="{FF2B5EF4-FFF2-40B4-BE49-F238E27FC236}">
                <a16:creationId xmlns:a16="http://schemas.microsoft.com/office/drawing/2014/main" id="{F0697097-7C14-436D-BC7E-CB988FE9E19D}"/>
              </a:ext>
            </a:extLst>
          </p:cNvPr>
          <p:cNvPicPr>
            <a:picLocks noChangeAspect="1"/>
          </p:cNvPicPr>
          <p:nvPr/>
        </p:nvPicPr>
        <p:blipFill>
          <a:blip r:embed="rId6"/>
          <a:stretch>
            <a:fillRect/>
          </a:stretch>
        </p:blipFill>
        <p:spPr>
          <a:xfrm>
            <a:off x="129747" y="50236"/>
            <a:ext cx="2919752" cy="1760029"/>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CA136C44-2EE3-4736-B19D-8982D8478DDC}"/>
              </a:ext>
            </a:extLst>
          </p:cNvPr>
          <p:cNvPicPr>
            <a:picLocks noChangeAspect="1"/>
          </p:cNvPicPr>
          <p:nvPr/>
        </p:nvPicPr>
        <p:blipFill>
          <a:blip r:embed="rId7"/>
          <a:stretch>
            <a:fillRect/>
          </a:stretch>
        </p:blipFill>
        <p:spPr>
          <a:xfrm>
            <a:off x="4213654" y="5952196"/>
            <a:ext cx="4784172" cy="905803"/>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FE3EFB6F-87D1-4DCB-AB41-BA456C470C2D}"/>
              </a:ext>
            </a:extLst>
          </p:cNvPr>
          <p:cNvPicPr>
            <a:picLocks noChangeAspect="1"/>
          </p:cNvPicPr>
          <p:nvPr/>
        </p:nvPicPr>
        <p:blipFill>
          <a:blip r:embed="rId8"/>
          <a:stretch>
            <a:fillRect/>
          </a:stretch>
        </p:blipFill>
        <p:spPr>
          <a:xfrm>
            <a:off x="14161" y="5881387"/>
            <a:ext cx="2986422" cy="990743"/>
          </a:xfrm>
          <a:prstGeom prst="rect">
            <a:avLst/>
          </a:prstGeom>
        </p:spPr>
      </p:pic>
      <p:pic>
        <p:nvPicPr>
          <p:cNvPr id="4" name="Recorded Sound">
            <a:hlinkClick r:id="" action="ppaction://media"/>
            <a:extLst>
              <a:ext uri="{FF2B5EF4-FFF2-40B4-BE49-F238E27FC236}">
                <a16:creationId xmlns:a16="http://schemas.microsoft.com/office/drawing/2014/main" id="{6368D332-2B6F-48FC-8F90-34FA60F4FC2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990807" y="5326369"/>
            <a:ext cx="347663" cy="347663"/>
          </a:xfrm>
          <a:prstGeom prst="rect">
            <a:avLst/>
          </a:prstGeom>
        </p:spPr>
      </p:pic>
    </p:spTree>
    <p:extLst>
      <p:ext uri="{BB962C8B-B14F-4D97-AF65-F5344CB8AC3E}">
        <p14:creationId xmlns:p14="http://schemas.microsoft.com/office/powerpoint/2010/main" val="7913019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78" y="536"/>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happens in our Rivers?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9274231" y="2134239"/>
            <a:ext cx="1931205" cy="1978474"/>
          </a:xfrm>
          <a:prstGeom prst="rect">
            <a:avLst/>
          </a:prstGeom>
        </p:spPr>
      </p:pic>
      <p:sp>
        <p:nvSpPr>
          <p:cNvPr id="4" name="Rectangle 3">
            <a:extLst>
              <a:ext uri="{FF2B5EF4-FFF2-40B4-BE49-F238E27FC236}">
                <a16:creationId xmlns:a16="http://schemas.microsoft.com/office/drawing/2014/main" id="{B244EF32-7D61-40B6-96BA-FAB1FE959ECB}"/>
              </a:ext>
            </a:extLst>
          </p:cNvPr>
          <p:cNvSpPr/>
          <p:nvPr/>
        </p:nvSpPr>
        <p:spPr>
          <a:xfrm>
            <a:off x="179761" y="923348"/>
            <a:ext cx="8782335" cy="803618"/>
          </a:xfrm>
          <a:prstGeom prst="rect">
            <a:avLst/>
          </a:prstGeom>
        </p:spPr>
        <p:txBody>
          <a:bodyPr wrap="square">
            <a:spAutoFit/>
          </a:bodyPr>
          <a:lstStyle/>
          <a:p>
            <a:pPr algn="just">
              <a:lnSpc>
                <a:spcPct val="115000"/>
              </a:lnSpc>
              <a:spcAft>
                <a:spcPts val="800"/>
              </a:spcAft>
            </a:pPr>
            <a:r>
              <a:rPr lang="en-GB" dirty="0">
                <a:solidFill>
                  <a:srgbClr val="444444"/>
                </a:solidFill>
                <a:latin typeface="Century Gothic" panose="020B0502020202020204" pitchFamily="34" charset="0"/>
                <a:ea typeface="Calibri" panose="020F0502020204030204" pitchFamily="34" charset="0"/>
                <a:cs typeface="Segoe UI" panose="020B0502040204020203" pitchFamily="34" charset="0"/>
              </a:rPr>
              <a:t> </a:t>
            </a:r>
          </a:p>
          <a:p>
            <a:pPr algn="just">
              <a:lnSpc>
                <a:spcPct val="115000"/>
              </a:lnSpc>
              <a:spcAft>
                <a:spcPts val="800"/>
              </a:spcAft>
            </a:pPr>
            <a:endParaRPr lang="en-GB" dirty="0">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0C4B000D-F904-4A8D-A339-D657822ACDFC}"/>
              </a:ext>
            </a:extLst>
          </p:cNvPr>
          <p:cNvSpPr/>
          <p:nvPr/>
        </p:nvSpPr>
        <p:spPr>
          <a:xfrm>
            <a:off x="1012167" y="480679"/>
            <a:ext cx="7066323" cy="369332"/>
          </a:xfrm>
          <a:prstGeom prst="rect">
            <a:avLst/>
          </a:prstGeom>
        </p:spPr>
        <p:txBody>
          <a:bodyPr wrap="square">
            <a:spAutoFit/>
          </a:bodyPr>
          <a:lstStyle/>
          <a:p>
            <a:endParaRPr lang="en-GB" dirty="0"/>
          </a:p>
        </p:txBody>
      </p:sp>
      <p:sp>
        <p:nvSpPr>
          <p:cNvPr id="7" name="Rectangle 6">
            <a:extLst>
              <a:ext uri="{FF2B5EF4-FFF2-40B4-BE49-F238E27FC236}">
                <a16:creationId xmlns:a16="http://schemas.microsoft.com/office/drawing/2014/main" id="{74AF7650-DBEF-48E7-A161-CF2A2EAAA72F}"/>
              </a:ext>
            </a:extLst>
          </p:cNvPr>
          <p:cNvSpPr/>
          <p:nvPr/>
        </p:nvSpPr>
        <p:spPr>
          <a:xfrm>
            <a:off x="5355743" y="850011"/>
            <a:ext cx="3634779" cy="5355312"/>
          </a:xfrm>
          <a:prstGeom prst="rect">
            <a:avLst/>
          </a:prstGeom>
        </p:spPr>
        <p:txBody>
          <a:bodyPr wrap="square">
            <a:spAutoFit/>
          </a:bodyPr>
          <a:lstStyle/>
          <a:p>
            <a:r>
              <a:rPr lang="en-GB" dirty="0">
                <a:solidFill>
                  <a:srgbClr val="555555"/>
                </a:solidFill>
                <a:latin typeface="Century Gothic" panose="020B0502020202020204" pitchFamily="34" charset="0"/>
              </a:rPr>
              <a:t>Everyday water moves soil and other natural materials from one spot to another. On land and in our rivers.</a:t>
            </a:r>
          </a:p>
          <a:p>
            <a:endParaRPr lang="en-GB" dirty="0">
              <a:solidFill>
                <a:srgbClr val="555555"/>
              </a:solidFill>
              <a:latin typeface="Century Gothic" panose="020B0502020202020204" pitchFamily="34" charset="0"/>
            </a:endParaRPr>
          </a:p>
          <a:p>
            <a:r>
              <a:rPr lang="en-GB" dirty="0">
                <a:latin typeface="Century Gothic" panose="020B0502020202020204" pitchFamily="34" charset="0"/>
              </a:rPr>
              <a:t>When the river flows it moves the eroded material - the load - downstream. This process is called </a:t>
            </a:r>
            <a:r>
              <a:rPr lang="en-GB" b="1" dirty="0">
                <a:latin typeface="Century Gothic" panose="020B0502020202020204" pitchFamily="34" charset="0"/>
              </a:rPr>
              <a:t>transportation. </a:t>
            </a:r>
          </a:p>
          <a:p>
            <a:endParaRPr lang="en-GB" b="1" dirty="0">
              <a:latin typeface="Century Gothic" panose="020B0502020202020204" pitchFamily="34" charset="0"/>
            </a:endParaRPr>
          </a:p>
          <a:p>
            <a:r>
              <a:rPr lang="en-GB" dirty="0">
                <a:latin typeface="Century Gothic" panose="020B0502020202020204" pitchFamily="34" charset="0"/>
              </a:rPr>
              <a:t>When the flow of water is </a:t>
            </a:r>
            <a:r>
              <a:rPr lang="en-GB" b="1" dirty="0">
                <a:latin typeface="Century Gothic" panose="020B0502020202020204" pitchFamily="34" charset="0"/>
              </a:rPr>
              <a:t>fast </a:t>
            </a:r>
            <a:r>
              <a:rPr lang="en-GB" dirty="0">
                <a:latin typeface="Century Gothic" panose="020B0502020202020204" pitchFamily="34" charset="0"/>
              </a:rPr>
              <a:t>the river pulls rocks off the bed and banks and brings them downstream.</a:t>
            </a:r>
          </a:p>
          <a:p>
            <a:endParaRPr lang="en-GB" b="1" dirty="0">
              <a:latin typeface="Century Gothic" panose="020B0502020202020204" pitchFamily="34" charset="0"/>
            </a:endParaRPr>
          </a:p>
          <a:p>
            <a:r>
              <a:rPr lang="en-GB" dirty="0">
                <a:latin typeface="Century Gothic" panose="020B0502020202020204" pitchFamily="34" charset="0"/>
              </a:rPr>
              <a:t>When the flow of the water is too </a:t>
            </a:r>
            <a:r>
              <a:rPr lang="en-GB" b="1" dirty="0">
                <a:latin typeface="Century Gothic" panose="020B0502020202020204" pitchFamily="34" charset="0"/>
              </a:rPr>
              <a:t>slow</a:t>
            </a:r>
            <a:r>
              <a:rPr lang="en-GB" dirty="0">
                <a:latin typeface="Century Gothic" panose="020B0502020202020204" pitchFamily="34" charset="0"/>
              </a:rPr>
              <a:t> - the material is deposited or dropped. We call this </a:t>
            </a:r>
            <a:r>
              <a:rPr lang="en-GB" b="1" dirty="0">
                <a:latin typeface="Century Gothic" panose="020B0502020202020204" pitchFamily="34" charset="0"/>
              </a:rPr>
              <a:t>deposition.</a:t>
            </a:r>
          </a:p>
        </p:txBody>
      </p:sp>
      <p:pic>
        <p:nvPicPr>
          <p:cNvPr id="10" name="Picture 2" descr="Image result for meander">
            <a:extLst>
              <a:ext uri="{FF2B5EF4-FFF2-40B4-BE49-F238E27FC236}">
                <a16:creationId xmlns:a16="http://schemas.microsoft.com/office/drawing/2014/main" id="{22372504-BB43-4624-BDF1-CB15CFB407F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77" t="5938" r="3225" b="5682"/>
          <a:stretch/>
        </p:blipFill>
        <p:spPr bwMode="auto">
          <a:xfrm>
            <a:off x="628650" y="3651956"/>
            <a:ext cx="4573703" cy="262359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Image result for river bank erosion">
            <a:extLst>
              <a:ext uri="{FF2B5EF4-FFF2-40B4-BE49-F238E27FC236}">
                <a16:creationId xmlns:a16="http://schemas.microsoft.com/office/drawing/2014/main" id="{C03B7E3E-6EED-4CE9-8E77-DE98D75A1B5C}"/>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628650" y="790261"/>
            <a:ext cx="4573703" cy="2825418"/>
          </a:xfrm>
          <a:prstGeom prst="rect">
            <a:avLst/>
          </a:prstGeom>
          <a:noFill/>
          <a:ln>
            <a:noFill/>
          </a:ln>
        </p:spPr>
      </p:pic>
      <p:pic>
        <p:nvPicPr>
          <p:cNvPr id="8" name="Recorded Sound">
            <a:hlinkClick r:id="" action="ppaction://media"/>
            <a:extLst>
              <a:ext uri="{FF2B5EF4-FFF2-40B4-BE49-F238E27FC236}">
                <a16:creationId xmlns:a16="http://schemas.microsoft.com/office/drawing/2014/main" id="{B0FDDAD5-6CDC-4B7D-80F3-B7F5D80DCF2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642859" y="4537743"/>
            <a:ext cx="347663" cy="347663"/>
          </a:xfrm>
          <a:prstGeom prst="rect">
            <a:avLst/>
          </a:prstGeom>
        </p:spPr>
      </p:pic>
    </p:spTree>
    <p:extLst>
      <p:ext uri="{BB962C8B-B14F-4D97-AF65-F5344CB8AC3E}">
        <p14:creationId xmlns:p14="http://schemas.microsoft.com/office/powerpoint/2010/main" val="2378000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1000"/>
                                        <p:tgtEl>
                                          <p:spTgt spid="7">
                                            <p:txEl>
                                              <p:pRg st="4" end="4"/>
                                            </p:txEl>
                                          </p:spTgt>
                                        </p:tgtEl>
                                      </p:cBhvr>
                                    </p:animEffect>
                                    <p:anim calcmode="lin" valueType="num">
                                      <p:cBhvr>
                                        <p:cTn id="2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6" end="6"/>
                                            </p:txEl>
                                          </p:spTgt>
                                        </p:tgtEl>
                                        <p:attrNameLst>
                                          <p:attrName>style.visibility</p:attrName>
                                        </p:attrNameLst>
                                      </p:cBhvr>
                                      <p:to>
                                        <p:strVal val="visible"/>
                                      </p:to>
                                    </p:set>
                                    <p:animEffect transition="in" filter="fade">
                                      <p:cBhvr>
                                        <p:cTn id="28" dur="1000"/>
                                        <p:tgtEl>
                                          <p:spTgt spid="7">
                                            <p:txEl>
                                              <p:pRg st="6" end="6"/>
                                            </p:txEl>
                                          </p:spTgt>
                                        </p:tgtEl>
                                      </p:cBhvr>
                                    </p:animEffect>
                                    <p:anim calcmode="lin" valueType="num">
                                      <p:cBhvr>
                                        <p:cTn id="29"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5032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33" y="0"/>
            <a:ext cx="9050867" cy="6787620"/>
          </a:xfrm>
          <a:prstGeom prst="rect">
            <a:avLst/>
          </a:prstGeom>
        </p:spPr>
      </p:pic>
      <p:sp>
        <p:nvSpPr>
          <p:cNvPr id="6" name="TextBox 5"/>
          <p:cNvSpPr txBox="1"/>
          <p:nvPr/>
        </p:nvSpPr>
        <p:spPr>
          <a:xfrm>
            <a:off x="-231422" y="9619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The Rivers Course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5"/>
          <a:srcRect l="5793" t="4434" r="4797" b="4251"/>
          <a:stretch/>
        </p:blipFill>
        <p:spPr>
          <a:xfrm>
            <a:off x="9274231" y="2134239"/>
            <a:ext cx="1931205" cy="1978474"/>
          </a:xfrm>
          <a:prstGeom prst="rect">
            <a:avLst/>
          </a:prstGeom>
        </p:spPr>
      </p:pic>
      <p:sp>
        <p:nvSpPr>
          <p:cNvPr id="4" name="Rectangle 3">
            <a:extLst>
              <a:ext uri="{FF2B5EF4-FFF2-40B4-BE49-F238E27FC236}">
                <a16:creationId xmlns:a16="http://schemas.microsoft.com/office/drawing/2014/main" id="{B244EF32-7D61-40B6-96BA-FAB1FE959ECB}"/>
              </a:ext>
            </a:extLst>
          </p:cNvPr>
          <p:cNvSpPr/>
          <p:nvPr/>
        </p:nvSpPr>
        <p:spPr>
          <a:xfrm>
            <a:off x="179761" y="923348"/>
            <a:ext cx="8782335" cy="803618"/>
          </a:xfrm>
          <a:prstGeom prst="rect">
            <a:avLst/>
          </a:prstGeom>
        </p:spPr>
        <p:txBody>
          <a:bodyPr wrap="square">
            <a:spAutoFit/>
          </a:bodyPr>
          <a:lstStyle/>
          <a:p>
            <a:pPr algn="just">
              <a:lnSpc>
                <a:spcPct val="115000"/>
              </a:lnSpc>
              <a:spcAft>
                <a:spcPts val="800"/>
              </a:spcAft>
            </a:pPr>
            <a:r>
              <a:rPr lang="en-GB" dirty="0">
                <a:solidFill>
                  <a:srgbClr val="444444"/>
                </a:solidFill>
                <a:latin typeface="Century Gothic" panose="020B0502020202020204" pitchFamily="34" charset="0"/>
                <a:ea typeface="Calibri" panose="020F0502020204030204" pitchFamily="34" charset="0"/>
                <a:cs typeface="Segoe UI" panose="020B0502040204020203" pitchFamily="34" charset="0"/>
              </a:rPr>
              <a:t> </a:t>
            </a:r>
          </a:p>
          <a:p>
            <a:pPr algn="just">
              <a:lnSpc>
                <a:spcPct val="115000"/>
              </a:lnSpc>
              <a:spcAft>
                <a:spcPts val="800"/>
              </a:spcAft>
            </a:pPr>
            <a:endParaRPr lang="en-GB" dirty="0">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0C4B000D-F904-4A8D-A339-D657822ACDFC}"/>
              </a:ext>
            </a:extLst>
          </p:cNvPr>
          <p:cNvSpPr/>
          <p:nvPr/>
        </p:nvSpPr>
        <p:spPr>
          <a:xfrm>
            <a:off x="1012167" y="480679"/>
            <a:ext cx="7066323" cy="369332"/>
          </a:xfrm>
          <a:prstGeom prst="rect">
            <a:avLst/>
          </a:prstGeom>
        </p:spPr>
        <p:txBody>
          <a:bodyPr wrap="square">
            <a:spAutoFit/>
          </a:bodyPr>
          <a:lstStyle/>
          <a:p>
            <a:endParaRPr lang="en-GB" dirty="0"/>
          </a:p>
        </p:txBody>
      </p:sp>
      <p:pic>
        <p:nvPicPr>
          <p:cNvPr id="1026" name="Picture 2" descr="Image result for meander">
            <a:extLst>
              <a:ext uri="{FF2B5EF4-FFF2-40B4-BE49-F238E27FC236}">
                <a16:creationId xmlns:a16="http://schemas.microsoft.com/office/drawing/2014/main" id="{7F73A70B-3EFC-4A97-A407-824C447165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419" y="923348"/>
            <a:ext cx="7055555" cy="529166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84E5439-B911-480E-8677-7D96C9A79747}"/>
              </a:ext>
            </a:extLst>
          </p:cNvPr>
          <p:cNvSpPr/>
          <p:nvPr/>
        </p:nvSpPr>
        <p:spPr>
          <a:xfrm>
            <a:off x="6931378" y="969834"/>
            <a:ext cx="1979058" cy="2031325"/>
          </a:xfrm>
          <a:prstGeom prst="rect">
            <a:avLst/>
          </a:prstGeom>
        </p:spPr>
        <p:txBody>
          <a:bodyPr wrap="square">
            <a:spAutoFit/>
          </a:bodyPr>
          <a:lstStyle/>
          <a:p>
            <a:r>
              <a:rPr lang="en-GB" b="1" dirty="0">
                <a:latin typeface="Century Gothic" panose="020B0502020202020204" pitchFamily="34" charset="0"/>
              </a:rPr>
              <a:t>The heaviest material is dropped first.</a:t>
            </a:r>
          </a:p>
          <a:p>
            <a:endParaRPr lang="en-GB" b="1" dirty="0">
              <a:latin typeface="Century Gothic" panose="020B0502020202020204" pitchFamily="34" charset="0"/>
            </a:endParaRPr>
          </a:p>
          <a:p>
            <a:r>
              <a:rPr lang="en-GB" b="1" dirty="0">
                <a:solidFill>
                  <a:srgbClr val="95C11F"/>
                </a:solidFill>
                <a:latin typeface="Century Gothic" panose="020B0502020202020204" pitchFamily="34" charset="0"/>
              </a:rPr>
              <a:t>But where is it dropped?</a:t>
            </a:r>
          </a:p>
          <a:p>
            <a:endParaRPr lang="en-GB" b="1" dirty="0"/>
          </a:p>
        </p:txBody>
      </p:sp>
      <p:pic>
        <p:nvPicPr>
          <p:cNvPr id="7" name="Recorded Sound">
            <a:hlinkClick r:id="" action="ppaction://media"/>
            <a:extLst>
              <a:ext uri="{FF2B5EF4-FFF2-40B4-BE49-F238E27FC236}">
                <a16:creationId xmlns:a16="http://schemas.microsoft.com/office/drawing/2014/main" id="{D414964A-119D-4F11-955D-D473CBC85FA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60830" y="5107239"/>
            <a:ext cx="347663" cy="347663"/>
          </a:xfrm>
          <a:prstGeom prst="rect">
            <a:avLst/>
          </a:prstGeom>
        </p:spPr>
      </p:pic>
    </p:spTree>
    <p:extLst>
      <p:ext uri="{BB962C8B-B14F-4D97-AF65-F5344CB8AC3E}">
        <p14:creationId xmlns:p14="http://schemas.microsoft.com/office/powerpoint/2010/main" val="2615854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1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is a Catchment?</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5"/>
          <a:srcRect l="5793" t="4434" r="4797" b="4251"/>
          <a:stretch/>
        </p:blipFill>
        <p:spPr>
          <a:xfrm>
            <a:off x="8073895" y="0"/>
            <a:ext cx="1054360" cy="1080167"/>
          </a:xfrm>
          <a:prstGeom prst="rect">
            <a:avLst/>
          </a:prstGeom>
        </p:spPr>
      </p:pic>
      <p:sp>
        <p:nvSpPr>
          <p:cNvPr id="5" name="Rectangle 4">
            <a:extLst>
              <a:ext uri="{FF2B5EF4-FFF2-40B4-BE49-F238E27FC236}">
                <a16:creationId xmlns:a16="http://schemas.microsoft.com/office/drawing/2014/main" id="{FBDB7DF0-4849-4A18-A5E0-746D4DA28C20}"/>
              </a:ext>
            </a:extLst>
          </p:cNvPr>
          <p:cNvSpPr/>
          <p:nvPr/>
        </p:nvSpPr>
        <p:spPr>
          <a:xfrm>
            <a:off x="307075" y="1050660"/>
            <a:ext cx="8379725" cy="5380127"/>
          </a:xfrm>
          <a:prstGeom prst="rect">
            <a:avLst/>
          </a:prstGeom>
        </p:spPr>
        <p:txBody>
          <a:bodyPr wrap="square">
            <a:spAutoFit/>
          </a:bodyPr>
          <a:lstStyle/>
          <a:p>
            <a:pPr marL="285750" indent="-285750" algn="just">
              <a:lnSpc>
                <a:spcPct val="115000"/>
              </a:lnSpc>
              <a:spcAft>
                <a:spcPts val="800"/>
              </a:spcAft>
              <a:buBlip>
                <a:blip r:embed="rId6"/>
              </a:buBlip>
            </a:pPr>
            <a:r>
              <a:rPr lang="en-GB" sz="2000" dirty="0">
                <a:latin typeface="Century Gothic" panose="020B0502020202020204" pitchFamily="34" charset="0"/>
                <a:ea typeface="Century Gothic" panose="020B0502020202020204" pitchFamily="34" charset="0"/>
                <a:cs typeface="Century Gothic" panose="020B0502020202020204" pitchFamily="34" charset="0"/>
              </a:rPr>
              <a:t>A </a:t>
            </a:r>
            <a:r>
              <a:rPr lang="en-GB" sz="2000" b="1" dirty="0">
                <a:latin typeface="Century Gothic" panose="020B0502020202020204" pitchFamily="34" charset="0"/>
                <a:ea typeface="Century Gothic" panose="020B0502020202020204" pitchFamily="34" charset="0"/>
                <a:cs typeface="Century Gothic" panose="020B0502020202020204" pitchFamily="34" charset="0"/>
              </a:rPr>
              <a:t>catchment</a:t>
            </a:r>
            <a:r>
              <a:rPr lang="en-GB" sz="2000" dirty="0">
                <a:latin typeface="Century Gothic" panose="020B0502020202020204" pitchFamily="34" charset="0"/>
                <a:ea typeface="Century Gothic" panose="020B0502020202020204" pitchFamily="34" charset="0"/>
                <a:cs typeface="Century Gothic" panose="020B0502020202020204" pitchFamily="34" charset="0"/>
              </a:rPr>
              <a:t> is an area of land where water collects when it rains, often bounded by hills. </a:t>
            </a:r>
          </a:p>
          <a:p>
            <a:pPr algn="just">
              <a:lnSpc>
                <a:spcPct val="115000"/>
              </a:lnSpc>
              <a:spcAft>
                <a:spcPts val="800"/>
              </a:spcAft>
            </a:pPr>
            <a:endParaRPr lang="en-GB" sz="2000" dirty="0">
              <a:latin typeface="Century Gothic" panose="020B0502020202020204" pitchFamily="34" charset="0"/>
              <a:ea typeface="Century Gothic" panose="020B0502020202020204" pitchFamily="34" charset="0"/>
              <a:cs typeface="Century Gothic" panose="020B0502020202020204" pitchFamily="34" charset="0"/>
            </a:endParaRPr>
          </a:p>
          <a:p>
            <a:pPr marL="285750" indent="-285750" algn="just">
              <a:lnSpc>
                <a:spcPct val="115000"/>
              </a:lnSpc>
              <a:spcAft>
                <a:spcPts val="800"/>
              </a:spcAft>
              <a:buBlip>
                <a:blip r:embed="rId6"/>
              </a:buBlip>
            </a:pPr>
            <a:r>
              <a:rPr lang="en-GB" sz="2000" dirty="0">
                <a:latin typeface="Century Gothic" panose="020B0502020202020204" pitchFamily="34" charset="0"/>
                <a:ea typeface="Century Gothic" panose="020B0502020202020204" pitchFamily="34" charset="0"/>
                <a:cs typeface="Century Gothic" panose="020B0502020202020204" pitchFamily="34" charset="0"/>
              </a:rPr>
              <a:t>As the water flows over the landscape it finds its way into streams and down into the soil, eventually feeding the river.  </a:t>
            </a:r>
          </a:p>
          <a:p>
            <a:pPr marL="285750" indent="-285750" algn="just">
              <a:lnSpc>
                <a:spcPct val="115000"/>
              </a:lnSpc>
              <a:spcAft>
                <a:spcPts val="800"/>
              </a:spcAft>
              <a:buBlip>
                <a:blip r:embed="rId6"/>
              </a:buBlip>
            </a:pPr>
            <a:endParaRPr lang="en-GB" sz="2000" dirty="0">
              <a:latin typeface="Century Gothic" panose="020B0502020202020204" pitchFamily="34" charset="0"/>
              <a:ea typeface="Century Gothic" panose="020B0502020202020204" pitchFamily="34" charset="0"/>
              <a:cs typeface="Century Gothic" panose="020B0502020202020204" pitchFamily="34" charset="0"/>
            </a:endParaRPr>
          </a:p>
          <a:p>
            <a:pPr marL="285750" indent="-285750" algn="just">
              <a:lnSpc>
                <a:spcPct val="115000"/>
              </a:lnSpc>
              <a:spcAft>
                <a:spcPts val="800"/>
              </a:spcAft>
              <a:buBlip>
                <a:blip r:embed="rId6"/>
              </a:buBlip>
            </a:pPr>
            <a:r>
              <a:rPr lang="en-GB" sz="2000" dirty="0">
                <a:latin typeface="Century Gothic" panose="020B0502020202020204" pitchFamily="34" charset="0"/>
                <a:ea typeface="Century Gothic" panose="020B0502020202020204" pitchFamily="34" charset="0"/>
                <a:cs typeface="Century Gothic" panose="020B0502020202020204" pitchFamily="34" charset="0"/>
              </a:rPr>
              <a:t>Some of this water stays underground and continues to slowly feed the river in times of low rainfall.  Every inch of land on the Earth forms part of a catchment. </a:t>
            </a:r>
          </a:p>
          <a:p>
            <a:pPr marL="285750" indent="-285750" algn="just">
              <a:lnSpc>
                <a:spcPct val="115000"/>
              </a:lnSpc>
              <a:spcAft>
                <a:spcPts val="800"/>
              </a:spcAft>
              <a:buBlip>
                <a:blip r:embed="rId6"/>
              </a:buBlip>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a:p>
            <a:pPr marL="285750" indent="-285750" algn="just">
              <a:lnSpc>
                <a:spcPct val="115000"/>
              </a:lnSpc>
              <a:spcAft>
                <a:spcPts val="800"/>
              </a:spcAft>
              <a:buBlip>
                <a:blip r:embed="rId6"/>
              </a:buBlip>
            </a:pPr>
            <a:r>
              <a:rPr lang="en-GB" sz="2000" dirty="0">
                <a:latin typeface="Century Gothic" panose="020B0502020202020204" pitchFamily="34" charset="0"/>
                <a:ea typeface="Century Gothic" panose="020B0502020202020204" pitchFamily="34" charset="0"/>
                <a:cs typeface="Century Gothic" panose="020B0502020202020204" pitchFamily="34" charset="0"/>
              </a:rPr>
              <a:t>Catchments can range greatly in size. They are complex because something happening in one part of the catchment can have a big impact on other parts.  </a:t>
            </a: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4" name="Recorded Sound">
            <a:hlinkClick r:id="" action="ppaction://media"/>
            <a:extLst>
              <a:ext uri="{FF2B5EF4-FFF2-40B4-BE49-F238E27FC236}">
                <a16:creationId xmlns:a16="http://schemas.microsoft.com/office/drawing/2014/main" id="{7A23CD08-CD23-4B4C-8816-F83F407397D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67687" y="4593890"/>
            <a:ext cx="347663" cy="347663"/>
          </a:xfrm>
          <a:prstGeom prst="rect">
            <a:avLst/>
          </a:prstGeom>
        </p:spPr>
      </p:pic>
    </p:spTree>
    <p:extLst>
      <p:ext uri="{BB962C8B-B14F-4D97-AF65-F5344CB8AC3E}">
        <p14:creationId xmlns:p14="http://schemas.microsoft.com/office/powerpoint/2010/main" val="26241924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1000"/>
                                        <p:tgtEl>
                                          <p:spTgt spid="5">
                                            <p:txEl>
                                              <p:pRg st="6" end="6"/>
                                            </p:txEl>
                                          </p:spTgt>
                                        </p:tgtEl>
                                      </p:cBhvr>
                                    </p:animEffect>
                                    <p:anim calcmode="lin" valueType="num">
                                      <p:cBhvr>
                                        <p:cTn id="29"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888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4" name="Picture 3">
            <a:extLst>
              <a:ext uri="{FF2B5EF4-FFF2-40B4-BE49-F238E27FC236}">
                <a16:creationId xmlns:a16="http://schemas.microsoft.com/office/drawing/2014/main" id="{51C845F0-0753-4BDC-94C5-46BE443361E6}"/>
              </a:ext>
            </a:extLst>
          </p:cNvPr>
          <p:cNvPicPr>
            <a:picLocks noChangeAspect="1"/>
          </p:cNvPicPr>
          <p:nvPr/>
        </p:nvPicPr>
        <p:blipFill>
          <a:blip r:embed="rId6"/>
          <a:stretch>
            <a:fillRect/>
          </a:stretch>
        </p:blipFill>
        <p:spPr>
          <a:xfrm>
            <a:off x="0" y="0"/>
            <a:ext cx="9144000" cy="6857464"/>
          </a:xfrm>
          <a:prstGeom prst="rect">
            <a:avLst/>
          </a:prstGeom>
        </p:spPr>
      </p:pic>
      <p:pic>
        <p:nvPicPr>
          <p:cNvPr id="5" name="Recorded Sound">
            <a:hlinkClick r:id="" action="ppaction://media"/>
            <a:extLst>
              <a:ext uri="{FF2B5EF4-FFF2-40B4-BE49-F238E27FC236}">
                <a16:creationId xmlns:a16="http://schemas.microsoft.com/office/drawing/2014/main" id="{AFD0E33F-ED1D-4418-91F2-D3FD5C51427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41518" y="5941427"/>
            <a:ext cx="347663" cy="347663"/>
          </a:xfrm>
          <a:prstGeom prst="rect">
            <a:avLst/>
          </a:prstGeom>
        </p:spPr>
      </p:pic>
    </p:spTree>
    <p:extLst>
      <p:ext uri="{BB962C8B-B14F-4D97-AF65-F5344CB8AC3E}">
        <p14:creationId xmlns:p14="http://schemas.microsoft.com/office/powerpoint/2010/main" val="10730930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166727"/>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Activity 1: Answers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3"/>
          <a:srcRect l="5793" t="4434" r="4797" b="4251"/>
          <a:stretch/>
        </p:blipFill>
        <p:spPr>
          <a:xfrm>
            <a:off x="8136737" y="28699"/>
            <a:ext cx="1005121" cy="1029723"/>
          </a:xfrm>
          <a:prstGeom prst="rect">
            <a:avLst/>
          </a:prstGeom>
        </p:spPr>
      </p:pic>
      <p:pic>
        <p:nvPicPr>
          <p:cNvPr id="7" name="Picture 6">
            <a:extLst>
              <a:ext uri="{FF2B5EF4-FFF2-40B4-BE49-F238E27FC236}">
                <a16:creationId xmlns:a16="http://schemas.microsoft.com/office/drawing/2014/main" id="{D28E89F0-E084-4CCF-A5D6-0F622C4F002A}"/>
              </a:ext>
            </a:extLst>
          </p:cNvPr>
          <p:cNvPicPr>
            <a:picLocks noChangeAspect="1"/>
          </p:cNvPicPr>
          <p:nvPr/>
        </p:nvPicPr>
        <p:blipFill rotWithShape="1">
          <a:blip r:embed="rId4"/>
          <a:srcRect l="3855" t="29223" r="11742"/>
          <a:stretch/>
        </p:blipFill>
        <p:spPr>
          <a:xfrm>
            <a:off x="0" y="1108402"/>
            <a:ext cx="9141858" cy="5749062"/>
          </a:xfrm>
          <a:prstGeom prst="rect">
            <a:avLst/>
          </a:prstGeom>
        </p:spPr>
      </p:pic>
      <p:sp>
        <p:nvSpPr>
          <p:cNvPr id="8" name="TextBox 7">
            <a:extLst>
              <a:ext uri="{FF2B5EF4-FFF2-40B4-BE49-F238E27FC236}">
                <a16:creationId xmlns:a16="http://schemas.microsoft.com/office/drawing/2014/main" id="{FDDCABF2-2B95-4ED1-B95F-034881FFDADA}"/>
              </a:ext>
            </a:extLst>
          </p:cNvPr>
          <p:cNvSpPr txBox="1"/>
          <p:nvPr/>
        </p:nvSpPr>
        <p:spPr>
          <a:xfrm>
            <a:off x="1794683" y="5307565"/>
            <a:ext cx="357790" cy="461665"/>
          </a:xfrm>
          <a:prstGeom prst="rect">
            <a:avLst/>
          </a:prstGeom>
          <a:noFill/>
        </p:spPr>
        <p:txBody>
          <a:bodyPr wrap="none" rtlCol="0">
            <a:spAutoFit/>
          </a:bodyPr>
          <a:lstStyle/>
          <a:p>
            <a:r>
              <a:rPr lang="en-GB" sz="2400" b="1" dirty="0">
                <a:latin typeface="Century Gothic" panose="020B0502020202020204" pitchFamily="34" charset="0"/>
              </a:rPr>
              <a:t>1</a:t>
            </a:r>
          </a:p>
        </p:txBody>
      </p:sp>
      <p:sp>
        <p:nvSpPr>
          <p:cNvPr id="10" name="TextBox 9">
            <a:extLst>
              <a:ext uri="{FF2B5EF4-FFF2-40B4-BE49-F238E27FC236}">
                <a16:creationId xmlns:a16="http://schemas.microsoft.com/office/drawing/2014/main" id="{1EB21489-40F0-4460-95C9-F5DB561A782B}"/>
              </a:ext>
            </a:extLst>
          </p:cNvPr>
          <p:cNvSpPr txBox="1"/>
          <p:nvPr/>
        </p:nvSpPr>
        <p:spPr>
          <a:xfrm>
            <a:off x="2943360" y="5952958"/>
            <a:ext cx="357790" cy="461665"/>
          </a:xfrm>
          <a:prstGeom prst="rect">
            <a:avLst/>
          </a:prstGeom>
          <a:noFill/>
        </p:spPr>
        <p:txBody>
          <a:bodyPr wrap="square" rtlCol="0">
            <a:spAutoFit/>
          </a:bodyPr>
          <a:lstStyle/>
          <a:p>
            <a:r>
              <a:rPr lang="en-GB" sz="2400" b="1" dirty="0">
                <a:latin typeface="Century Gothic" panose="020B0502020202020204" pitchFamily="34" charset="0"/>
              </a:rPr>
              <a:t>2</a:t>
            </a:r>
          </a:p>
        </p:txBody>
      </p:sp>
      <p:sp>
        <p:nvSpPr>
          <p:cNvPr id="11" name="TextBox 10">
            <a:extLst>
              <a:ext uri="{FF2B5EF4-FFF2-40B4-BE49-F238E27FC236}">
                <a16:creationId xmlns:a16="http://schemas.microsoft.com/office/drawing/2014/main" id="{9625C726-6E67-44EC-97D0-A668D9DC73C3}"/>
              </a:ext>
            </a:extLst>
          </p:cNvPr>
          <p:cNvSpPr txBox="1"/>
          <p:nvPr/>
        </p:nvSpPr>
        <p:spPr>
          <a:xfrm>
            <a:off x="2574868" y="1508918"/>
            <a:ext cx="357790" cy="461665"/>
          </a:xfrm>
          <a:prstGeom prst="rect">
            <a:avLst/>
          </a:prstGeom>
          <a:noFill/>
        </p:spPr>
        <p:txBody>
          <a:bodyPr wrap="none" rtlCol="0">
            <a:spAutoFit/>
          </a:bodyPr>
          <a:lstStyle/>
          <a:p>
            <a:r>
              <a:rPr lang="en-GB" sz="2400" b="1" dirty="0">
                <a:latin typeface="Century Gothic" panose="020B0502020202020204" pitchFamily="34" charset="0"/>
              </a:rPr>
              <a:t>3</a:t>
            </a:r>
          </a:p>
        </p:txBody>
      </p:sp>
      <p:sp>
        <p:nvSpPr>
          <p:cNvPr id="12" name="TextBox 11">
            <a:extLst>
              <a:ext uri="{FF2B5EF4-FFF2-40B4-BE49-F238E27FC236}">
                <a16:creationId xmlns:a16="http://schemas.microsoft.com/office/drawing/2014/main" id="{C3228F72-3F3C-47A8-9ABF-0A66112C763F}"/>
              </a:ext>
            </a:extLst>
          </p:cNvPr>
          <p:cNvSpPr txBox="1"/>
          <p:nvPr/>
        </p:nvSpPr>
        <p:spPr>
          <a:xfrm>
            <a:off x="5838977" y="5548672"/>
            <a:ext cx="357790" cy="461665"/>
          </a:xfrm>
          <a:prstGeom prst="rect">
            <a:avLst/>
          </a:prstGeom>
          <a:noFill/>
        </p:spPr>
        <p:txBody>
          <a:bodyPr wrap="none" rtlCol="0">
            <a:spAutoFit/>
          </a:bodyPr>
          <a:lstStyle/>
          <a:p>
            <a:r>
              <a:rPr lang="en-GB" sz="2400" b="1" dirty="0">
                <a:latin typeface="Century Gothic" panose="020B0502020202020204" pitchFamily="34" charset="0"/>
              </a:rPr>
              <a:t>4</a:t>
            </a:r>
          </a:p>
        </p:txBody>
      </p:sp>
      <p:sp>
        <p:nvSpPr>
          <p:cNvPr id="13" name="TextBox 12">
            <a:extLst>
              <a:ext uri="{FF2B5EF4-FFF2-40B4-BE49-F238E27FC236}">
                <a16:creationId xmlns:a16="http://schemas.microsoft.com/office/drawing/2014/main" id="{AA31C355-3670-48CB-AEB9-E26356974B32}"/>
              </a:ext>
            </a:extLst>
          </p:cNvPr>
          <p:cNvSpPr txBox="1"/>
          <p:nvPr/>
        </p:nvSpPr>
        <p:spPr>
          <a:xfrm>
            <a:off x="829437" y="1779191"/>
            <a:ext cx="357790" cy="461665"/>
          </a:xfrm>
          <a:prstGeom prst="rect">
            <a:avLst/>
          </a:prstGeom>
          <a:noFill/>
        </p:spPr>
        <p:txBody>
          <a:bodyPr wrap="none" rtlCol="0">
            <a:spAutoFit/>
          </a:bodyPr>
          <a:lstStyle/>
          <a:p>
            <a:r>
              <a:rPr lang="en-GB" sz="2400" b="1" dirty="0">
                <a:latin typeface="Century Gothic" panose="020B0502020202020204" pitchFamily="34" charset="0"/>
              </a:rPr>
              <a:t>5</a:t>
            </a:r>
          </a:p>
        </p:txBody>
      </p:sp>
      <p:sp>
        <p:nvSpPr>
          <p:cNvPr id="14" name="TextBox 13">
            <a:extLst>
              <a:ext uri="{FF2B5EF4-FFF2-40B4-BE49-F238E27FC236}">
                <a16:creationId xmlns:a16="http://schemas.microsoft.com/office/drawing/2014/main" id="{5678E678-0B53-425E-8CE7-9966AB056DC6}"/>
              </a:ext>
            </a:extLst>
          </p:cNvPr>
          <p:cNvSpPr txBox="1"/>
          <p:nvPr/>
        </p:nvSpPr>
        <p:spPr>
          <a:xfrm>
            <a:off x="653489" y="4590211"/>
            <a:ext cx="357790" cy="461665"/>
          </a:xfrm>
          <a:prstGeom prst="rect">
            <a:avLst/>
          </a:prstGeom>
          <a:noFill/>
        </p:spPr>
        <p:txBody>
          <a:bodyPr wrap="none" rtlCol="0">
            <a:spAutoFit/>
          </a:bodyPr>
          <a:lstStyle/>
          <a:p>
            <a:r>
              <a:rPr lang="en-GB" sz="2400" b="1" dirty="0">
                <a:latin typeface="Century Gothic" panose="020B0502020202020204" pitchFamily="34" charset="0"/>
              </a:rPr>
              <a:t>6</a:t>
            </a:r>
          </a:p>
        </p:txBody>
      </p:sp>
      <p:sp>
        <p:nvSpPr>
          <p:cNvPr id="15" name="TextBox 14">
            <a:extLst>
              <a:ext uri="{FF2B5EF4-FFF2-40B4-BE49-F238E27FC236}">
                <a16:creationId xmlns:a16="http://schemas.microsoft.com/office/drawing/2014/main" id="{490267F6-3626-4566-8975-E649C6AE0647}"/>
              </a:ext>
            </a:extLst>
          </p:cNvPr>
          <p:cNvSpPr txBox="1"/>
          <p:nvPr/>
        </p:nvSpPr>
        <p:spPr>
          <a:xfrm>
            <a:off x="5302836" y="3271706"/>
            <a:ext cx="357790" cy="461665"/>
          </a:xfrm>
          <a:prstGeom prst="rect">
            <a:avLst/>
          </a:prstGeom>
          <a:noFill/>
        </p:spPr>
        <p:txBody>
          <a:bodyPr wrap="none" rtlCol="0">
            <a:spAutoFit/>
          </a:bodyPr>
          <a:lstStyle/>
          <a:p>
            <a:r>
              <a:rPr lang="en-GB" sz="2400" b="1" dirty="0">
                <a:latin typeface="Century Gothic" panose="020B0502020202020204" pitchFamily="34" charset="0"/>
              </a:rPr>
              <a:t>7</a:t>
            </a:r>
          </a:p>
        </p:txBody>
      </p:sp>
      <p:sp>
        <p:nvSpPr>
          <p:cNvPr id="16" name="TextBox 15">
            <a:extLst>
              <a:ext uri="{FF2B5EF4-FFF2-40B4-BE49-F238E27FC236}">
                <a16:creationId xmlns:a16="http://schemas.microsoft.com/office/drawing/2014/main" id="{91A1837A-CF99-4E34-AB28-B26A933C032E}"/>
              </a:ext>
            </a:extLst>
          </p:cNvPr>
          <p:cNvSpPr txBox="1"/>
          <p:nvPr/>
        </p:nvSpPr>
        <p:spPr>
          <a:xfrm>
            <a:off x="4483960" y="2678784"/>
            <a:ext cx="357790" cy="461665"/>
          </a:xfrm>
          <a:prstGeom prst="rect">
            <a:avLst/>
          </a:prstGeom>
          <a:noFill/>
        </p:spPr>
        <p:txBody>
          <a:bodyPr wrap="none" rtlCol="0">
            <a:spAutoFit/>
          </a:bodyPr>
          <a:lstStyle/>
          <a:p>
            <a:r>
              <a:rPr lang="en-GB" sz="2400" b="1" dirty="0">
                <a:latin typeface="Century Gothic" panose="020B0502020202020204" pitchFamily="34" charset="0"/>
              </a:rPr>
              <a:t>8</a:t>
            </a:r>
          </a:p>
        </p:txBody>
      </p:sp>
    </p:spTree>
    <p:extLst>
      <p:ext uri="{BB962C8B-B14F-4D97-AF65-F5344CB8AC3E}">
        <p14:creationId xmlns:p14="http://schemas.microsoft.com/office/powerpoint/2010/main" val="17647531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5" name="Picture 4">
            <a:extLst>
              <a:ext uri="{FF2B5EF4-FFF2-40B4-BE49-F238E27FC236}">
                <a16:creationId xmlns:a16="http://schemas.microsoft.com/office/drawing/2014/main" id="{C4371DFF-B7A4-41AA-8503-FDE887A95874}"/>
              </a:ext>
            </a:extLst>
          </p:cNvPr>
          <p:cNvPicPr>
            <a:picLocks noChangeAspect="1"/>
          </p:cNvPicPr>
          <p:nvPr/>
        </p:nvPicPr>
        <p:blipFill>
          <a:blip r:embed="rId3"/>
          <a:stretch>
            <a:fillRect/>
          </a:stretch>
        </p:blipFill>
        <p:spPr>
          <a:xfrm>
            <a:off x="685800" y="0"/>
            <a:ext cx="7525265" cy="5643949"/>
          </a:xfrm>
          <a:prstGeom prst="rect">
            <a:avLst/>
          </a:prstGeom>
        </p:spPr>
      </p:pic>
      <p:sp>
        <p:nvSpPr>
          <p:cNvPr id="4" name="TextBox 3">
            <a:extLst>
              <a:ext uri="{FF2B5EF4-FFF2-40B4-BE49-F238E27FC236}">
                <a16:creationId xmlns:a16="http://schemas.microsoft.com/office/drawing/2014/main" id="{38BCD224-5D10-497C-93FE-093E0ABF88DD}"/>
              </a:ext>
            </a:extLst>
          </p:cNvPr>
          <p:cNvSpPr txBox="1"/>
          <p:nvPr/>
        </p:nvSpPr>
        <p:spPr>
          <a:xfrm>
            <a:off x="248660" y="5832386"/>
            <a:ext cx="8103501" cy="830997"/>
          </a:xfrm>
          <a:prstGeom prst="rect">
            <a:avLst/>
          </a:prstGeom>
          <a:noFill/>
        </p:spPr>
        <p:txBody>
          <a:bodyPr wrap="none" rtlCol="0">
            <a:spAutoFit/>
          </a:bodyPr>
          <a:lstStyle/>
          <a:p>
            <a:pPr algn="ctr"/>
            <a:r>
              <a:rPr lang="en-GB" sz="2400" b="1" dirty="0">
                <a:latin typeface="Century Gothic" panose="020B0502020202020204" pitchFamily="34" charset="0"/>
              </a:rPr>
              <a:t>Catchment          Inside          Erosion          Mouth         </a:t>
            </a:r>
          </a:p>
          <a:p>
            <a:pPr algn="ctr"/>
            <a:r>
              <a:rPr lang="en-GB" sz="2400" b="1" dirty="0">
                <a:latin typeface="Century Gothic" panose="020B0502020202020204" pitchFamily="34" charset="0"/>
              </a:rPr>
              <a:t> Tributary          Outside           Source          </a:t>
            </a:r>
          </a:p>
        </p:txBody>
      </p:sp>
    </p:spTree>
    <p:extLst>
      <p:ext uri="{BB962C8B-B14F-4D97-AF65-F5344CB8AC3E}">
        <p14:creationId xmlns:p14="http://schemas.microsoft.com/office/powerpoint/2010/main" val="30748764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12" name="Picture 11">
            <a:extLst>
              <a:ext uri="{FF2B5EF4-FFF2-40B4-BE49-F238E27FC236}">
                <a16:creationId xmlns:a16="http://schemas.microsoft.com/office/drawing/2014/main" id="{0AE5D737-1B46-4D4C-B8F3-7EB4EF963A68}"/>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a:t> </a:t>
            </a:r>
          </a:p>
        </p:txBody>
      </p:sp>
      <p:sp>
        <p:nvSpPr>
          <p:cNvPr id="5" name="TextBox 4">
            <a:extLst>
              <a:ext uri="{FF2B5EF4-FFF2-40B4-BE49-F238E27FC236}">
                <a16:creationId xmlns:a16="http://schemas.microsoft.com/office/drawing/2014/main" id="{B4E8C789-13EA-4055-A5FD-CC09F2FA6D98}"/>
              </a:ext>
            </a:extLst>
          </p:cNvPr>
          <p:cNvSpPr txBox="1"/>
          <p:nvPr/>
        </p:nvSpPr>
        <p:spPr>
          <a:xfrm>
            <a:off x="2625536" y="1841802"/>
            <a:ext cx="2558955" cy="523220"/>
          </a:xfrm>
          <a:prstGeom prst="rect">
            <a:avLst/>
          </a:prstGeom>
          <a:noFill/>
        </p:spPr>
        <p:txBody>
          <a:bodyPr wrap="square" rtlCol="0">
            <a:spAutoFit/>
          </a:bodyPr>
          <a:lstStyle/>
          <a:p>
            <a:pPr algn="ctr"/>
            <a:r>
              <a:rPr lang="en-GB" sz="2800" b="1" dirty="0">
                <a:latin typeface="Century Gothic" panose="020B0502020202020204" pitchFamily="34" charset="0"/>
              </a:rPr>
              <a:t>Source</a:t>
            </a:r>
          </a:p>
        </p:txBody>
      </p:sp>
      <p:sp>
        <p:nvSpPr>
          <p:cNvPr id="6" name="TextBox 5">
            <a:extLst>
              <a:ext uri="{FF2B5EF4-FFF2-40B4-BE49-F238E27FC236}">
                <a16:creationId xmlns:a16="http://schemas.microsoft.com/office/drawing/2014/main" id="{4ABB6263-18BD-44A7-8227-50E767E2D7A9}"/>
              </a:ext>
            </a:extLst>
          </p:cNvPr>
          <p:cNvSpPr txBox="1"/>
          <p:nvPr/>
        </p:nvSpPr>
        <p:spPr>
          <a:xfrm>
            <a:off x="2601804" y="2538175"/>
            <a:ext cx="2558955" cy="523220"/>
          </a:xfrm>
          <a:prstGeom prst="rect">
            <a:avLst/>
          </a:prstGeom>
          <a:noFill/>
        </p:spPr>
        <p:txBody>
          <a:bodyPr wrap="square" rtlCol="0">
            <a:spAutoFit/>
          </a:bodyPr>
          <a:lstStyle/>
          <a:p>
            <a:pPr algn="ctr"/>
            <a:r>
              <a:rPr lang="en-GB" sz="2800" b="1" dirty="0">
                <a:latin typeface="Century Gothic" panose="020B0502020202020204" pitchFamily="34" charset="0"/>
              </a:rPr>
              <a:t>Mouth</a:t>
            </a:r>
          </a:p>
        </p:txBody>
      </p:sp>
      <p:sp>
        <p:nvSpPr>
          <p:cNvPr id="7" name="TextBox 6">
            <a:extLst>
              <a:ext uri="{FF2B5EF4-FFF2-40B4-BE49-F238E27FC236}">
                <a16:creationId xmlns:a16="http://schemas.microsoft.com/office/drawing/2014/main" id="{470AF6F0-02BF-4839-840B-F8B63B60D4C9}"/>
              </a:ext>
            </a:extLst>
          </p:cNvPr>
          <p:cNvSpPr txBox="1"/>
          <p:nvPr/>
        </p:nvSpPr>
        <p:spPr>
          <a:xfrm>
            <a:off x="4661327" y="3229076"/>
            <a:ext cx="2558955" cy="523220"/>
          </a:xfrm>
          <a:prstGeom prst="rect">
            <a:avLst/>
          </a:prstGeom>
          <a:noFill/>
        </p:spPr>
        <p:txBody>
          <a:bodyPr wrap="square" rtlCol="0">
            <a:spAutoFit/>
          </a:bodyPr>
          <a:lstStyle/>
          <a:p>
            <a:pPr algn="ctr"/>
            <a:r>
              <a:rPr lang="en-GB" sz="2800" b="1" dirty="0">
                <a:latin typeface="Century Gothic" panose="020B0502020202020204" pitchFamily="34" charset="0"/>
              </a:rPr>
              <a:t>Catchment</a:t>
            </a:r>
          </a:p>
        </p:txBody>
      </p:sp>
      <p:sp>
        <p:nvSpPr>
          <p:cNvPr id="8" name="TextBox 7">
            <a:extLst>
              <a:ext uri="{FF2B5EF4-FFF2-40B4-BE49-F238E27FC236}">
                <a16:creationId xmlns:a16="http://schemas.microsoft.com/office/drawing/2014/main" id="{6D9120DF-5C1F-4A91-86E8-D8E58195F684}"/>
              </a:ext>
            </a:extLst>
          </p:cNvPr>
          <p:cNvSpPr txBox="1"/>
          <p:nvPr/>
        </p:nvSpPr>
        <p:spPr>
          <a:xfrm>
            <a:off x="6409532" y="3926155"/>
            <a:ext cx="2030133" cy="523220"/>
          </a:xfrm>
          <a:prstGeom prst="rect">
            <a:avLst/>
          </a:prstGeom>
          <a:noFill/>
        </p:spPr>
        <p:txBody>
          <a:bodyPr wrap="square" rtlCol="0">
            <a:spAutoFit/>
          </a:bodyPr>
          <a:lstStyle/>
          <a:p>
            <a:pPr algn="ctr"/>
            <a:r>
              <a:rPr lang="en-GB" sz="2800" b="1" dirty="0">
                <a:latin typeface="Century Gothic" panose="020B0502020202020204" pitchFamily="34" charset="0"/>
              </a:rPr>
              <a:t>Erosion</a:t>
            </a:r>
          </a:p>
        </p:txBody>
      </p:sp>
      <p:sp>
        <p:nvSpPr>
          <p:cNvPr id="9" name="TextBox 8">
            <a:extLst>
              <a:ext uri="{FF2B5EF4-FFF2-40B4-BE49-F238E27FC236}">
                <a16:creationId xmlns:a16="http://schemas.microsoft.com/office/drawing/2014/main" id="{6A1D6994-FF6A-4270-B820-44086FD0E00B}"/>
              </a:ext>
            </a:extLst>
          </p:cNvPr>
          <p:cNvSpPr txBox="1"/>
          <p:nvPr/>
        </p:nvSpPr>
        <p:spPr>
          <a:xfrm>
            <a:off x="6473152" y="4613766"/>
            <a:ext cx="1976652" cy="523220"/>
          </a:xfrm>
          <a:prstGeom prst="rect">
            <a:avLst/>
          </a:prstGeom>
          <a:noFill/>
        </p:spPr>
        <p:txBody>
          <a:bodyPr wrap="square" rtlCol="0">
            <a:spAutoFit/>
          </a:bodyPr>
          <a:lstStyle/>
          <a:p>
            <a:pPr algn="ctr"/>
            <a:r>
              <a:rPr lang="en-GB" sz="2800" b="1" dirty="0">
                <a:latin typeface="Century Gothic" panose="020B0502020202020204" pitchFamily="34" charset="0"/>
              </a:rPr>
              <a:t>Tributary</a:t>
            </a:r>
          </a:p>
        </p:txBody>
      </p:sp>
      <p:sp>
        <p:nvSpPr>
          <p:cNvPr id="10" name="TextBox 9">
            <a:extLst>
              <a:ext uri="{FF2B5EF4-FFF2-40B4-BE49-F238E27FC236}">
                <a16:creationId xmlns:a16="http://schemas.microsoft.com/office/drawing/2014/main" id="{E5EF2212-8E6A-4D65-B3ED-4AD2C78A3852}"/>
              </a:ext>
            </a:extLst>
          </p:cNvPr>
          <p:cNvSpPr txBox="1"/>
          <p:nvPr/>
        </p:nvSpPr>
        <p:spPr>
          <a:xfrm>
            <a:off x="5020718" y="5304897"/>
            <a:ext cx="2078239" cy="523220"/>
          </a:xfrm>
          <a:prstGeom prst="rect">
            <a:avLst/>
          </a:prstGeom>
          <a:noFill/>
        </p:spPr>
        <p:txBody>
          <a:bodyPr wrap="square" rtlCol="0">
            <a:spAutoFit/>
          </a:bodyPr>
          <a:lstStyle/>
          <a:p>
            <a:pPr algn="ctr"/>
            <a:r>
              <a:rPr lang="en-GB" sz="2800" b="1" dirty="0">
                <a:latin typeface="Century Gothic" panose="020B0502020202020204" pitchFamily="34" charset="0"/>
              </a:rPr>
              <a:t>Outside</a:t>
            </a:r>
          </a:p>
        </p:txBody>
      </p:sp>
      <p:sp>
        <p:nvSpPr>
          <p:cNvPr id="11" name="TextBox 10">
            <a:extLst>
              <a:ext uri="{FF2B5EF4-FFF2-40B4-BE49-F238E27FC236}">
                <a16:creationId xmlns:a16="http://schemas.microsoft.com/office/drawing/2014/main" id="{9CE1AF26-16BA-4FFE-B26B-C394CDAA2DDB}"/>
              </a:ext>
            </a:extLst>
          </p:cNvPr>
          <p:cNvSpPr txBox="1"/>
          <p:nvPr/>
        </p:nvSpPr>
        <p:spPr>
          <a:xfrm>
            <a:off x="3574579" y="5975556"/>
            <a:ext cx="2558956" cy="523220"/>
          </a:xfrm>
          <a:prstGeom prst="rect">
            <a:avLst/>
          </a:prstGeom>
          <a:noFill/>
        </p:spPr>
        <p:txBody>
          <a:bodyPr wrap="square" rtlCol="0">
            <a:spAutoFit/>
          </a:bodyPr>
          <a:lstStyle/>
          <a:p>
            <a:pPr algn="ctr"/>
            <a:r>
              <a:rPr lang="en-GB" sz="2800" b="1" dirty="0">
                <a:latin typeface="Century Gothic" panose="020B0502020202020204" pitchFamily="34" charset="0"/>
              </a:rPr>
              <a:t>Inside</a:t>
            </a:r>
          </a:p>
        </p:txBody>
      </p:sp>
    </p:spTree>
    <p:extLst>
      <p:ext uri="{BB962C8B-B14F-4D97-AF65-F5344CB8AC3E}">
        <p14:creationId xmlns:p14="http://schemas.microsoft.com/office/powerpoint/2010/main" val="34613797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A drawing of a person&#10;&#10;Description generated with high confidence">
            <a:extLst>
              <a:ext uri="{FF2B5EF4-FFF2-40B4-BE49-F238E27FC236}">
                <a16:creationId xmlns:a16="http://schemas.microsoft.com/office/drawing/2014/main" id="{6437D4CE-739C-4313-BD7B-65DC3D35CA20}"/>
              </a:ext>
            </a:extLst>
          </p:cNvPr>
          <p:cNvPicPr>
            <a:picLocks noChangeAspect="1"/>
          </p:cNvPicPr>
          <p:nvPr/>
        </p:nvPicPr>
        <p:blipFill>
          <a:blip r:embed="rId3"/>
          <a:stretch>
            <a:fillRect/>
          </a:stretch>
        </p:blipFill>
        <p:spPr>
          <a:xfrm>
            <a:off x="7136028" y="4843812"/>
            <a:ext cx="2007972" cy="2014188"/>
          </a:xfrm>
          <a:prstGeom prst="rect">
            <a:avLst/>
          </a:prstGeom>
        </p:spPr>
      </p:pic>
    </p:spTree>
    <p:extLst>
      <p:ext uri="{BB962C8B-B14F-4D97-AF65-F5344CB8AC3E}">
        <p14:creationId xmlns:p14="http://schemas.microsoft.com/office/powerpoint/2010/main" val="2114874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361234"/>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is a River?</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p:cNvSpPr txBox="1"/>
          <p:nvPr/>
        </p:nvSpPr>
        <p:spPr>
          <a:xfrm>
            <a:off x="212083" y="5220197"/>
            <a:ext cx="7239041" cy="1200329"/>
          </a:xfrm>
          <a:prstGeom prst="rect">
            <a:avLst/>
          </a:prstGeom>
          <a:noFill/>
        </p:spPr>
        <p:txBody>
          <a:bodyPr wrap="square" rtlCol="0">
            <a:spAutoFit/>
          </a:bodyPr>
          <a:lstStyle/>
          <a:p>
            <a:pPr algn="ctr"/>
            <a:r>
              <a:rPr lang="en-GB" sz="2400" dirty="0">
                <a:latin typeface="Century Gothic" panose="020B0502020202020204" pitchFamily="34" charset="0"/>
              </a:rPr>
              <a:t>A river is a natural flowing watercourse, usually freshwater, flowing towards an ocean, sea, lake or another river.</a:t>
            </a: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7516118" y="5195273"/>
            <a:ext cx="1625740" cy="1665532"/>
          </a:xfrm>
          <a:prstGeom prst="rect">
            <a:avLst/>
          </a:prstGeom>
        </p:spPr>
      </p:pic>
      <p:pic>
        <p:nvPicPr>
          <p:cNvPr id="13" name="Picture 12" descr="A close up of a map&#10;&#10;Description generated with high confidence">
            <a:extLst>
              <a:ext uri="{FF2B5EF4-FFF2-40B4-BE49-F238E27FC236}">
                <a16:creationId xmlns:a16="http://schemas.microsoft.com/office/drawing/2014/main" id="{7447F354-1AAA-49F7-8993-3C415A8613F4}"/>
              </a:ext>
            </a:extLst>
          </p:cNvPr>
          <p:cNvPicPr>
            <a:picLocks noChangeAspect="1"/>
          </p:cNvPicPr>
          <p:nvPr/>
        </p:nvPicPr>
        <p:blipFill rotWithShape="1">
          <a:blip r:embed="rId7">
            <a:extLst>
              <a:ext uri="{837473B0-CC2E-450A-ABE3-18F120FF3D39}">
                <a1611:picAttrSrcUrl xmlns:a1611="http://schemas.microsoft.com/office/drawing/2016/11/main" r:id="rId8"/>
              </a:ext>
            </a:extLst>
          </a:blip>
          <a:srcRect t="20404"/>
          <a:stretch/>
        </p:blipFill>
        <p:spPr>
          <a:xfrm>
            <a:off x="969837" y="1114902"/>
            <a:ext cx="7202184" cy="4163361"/>
          </a:xfrm>
          <a:prstGeom prst="rect">
            <a:avLst/>
          </a:prstGeom>
        </p:spPr>
      </p:pic>
      <p:pic>
        <p:nvPicPr>
          <p:cNvPr id="4" name="Recorded Sound">
            <a:hlinkClick r:id="" action="ppaction://media"/>
            <a:extLst>
              <a:ext uri="{FF2B5EF4-FFF2-40B4-BE49-F238E27FC236}">
                <a16:creationId xmlns:a16="http://schemas.microsoft.com/office/drawing/2014/main" id="{5B17A2ED-77D2-49CF-8FE0-CCE3EE9E0C6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67687" y="4472722"/>
            <a:ext cx="347663" cy="347663"/>
          </a:xfrm>
          <a:prstGeom prst="rect">
            <a:avLst/>
          </a:prstGeom>
        </p:spPr>
      </p:pic>
    </p:spTree>
    <p:extLst>
      <p:ext uri="{BB962C8B-B14F-4D97-AF65-F5344CB8AC3E}">
        <p14:creationId xmlns:p14="http://schemas.microsoft.com/office/powerpoint/2010/main" val="31903570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426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6655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Lets learn about Rivers…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244EF32-7D61-40B6-96BA-FAB1FE959ECB}"/>
              </a:ext>
            </a:extLst>
          </p:cNvPr>
          <p:cNvSpPr/>
          <p:nvPr/>
        </p:nvSpPr>
        <p:spPr>
          <a:xfrm>
            <a:off x="323455" y="1051900"/>
            <a:ext cx="3902556" cy="5136855"/>
          </a:xfrm>
          <a:prstGeom prst="rect">
            <a:avLst/>
          </a:prstGeom>
        </p:spPr>
        <p:txBody>
          <a:bodyPr wrap="square">
            <a:spAutoFit/>
          </a:bodyPr>
          <a:lstStyle/>
          <a:p>
            <a:pPr algn="just">
              <a:lnSpc>
                <a:spcPct val="115000"/>
              </a:lnSpc>
              <a:spcAft>
                <a:spcPts val="800"/>
              </a:spcAft>
            </a:pPr>
            <a:r>
              <a:rPr lang="en-GB" sz="2400" b="1" dirty="0">
                <a:solidFill>
                  <a:srgbClr val="95C11F"/>
                </a:solidFill>
                <a:latin typeface="Century Gothic" panose="020B0502020202020204" pitchFamily="34" charset="0"/>
                <a:ea typeface="Calibri" panose="020F0502020204030204" pitchFamily="34" charset="0"/>
                <a:cs typeface="Segoe UI" panose="020B0502040204020203" pitchFamily="34" charset="0"/>
              </a:rPr>
              <a:t>Where do rivers begin?</a:t>
            </a:r>
            <a:endParaRPr lang="en-GB" sz="2400" dirty="0">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Rivers begin at their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source</a:t>
            </a: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 in higher ground such as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mountains</a:t>
            </a: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 or hills, where rain water or melting snow collects and forms tiny streams.</a:t>
            </a:r>
            <a:r>
              <a:rPr lang="en-GB" sz="2400" dirty="0">
                <a:latin typeface="Century Gothic" panose="020B0502020202020204" pitchFamily="34" charset="0"/>
                <a:ea typeface="Century Gothic" panose="020B0502020202020204" pitchFamily="34" charset="0"/>
                <a:cs typeface="Century Gothic" panose="020B0502020202020204" pitchFamily="34" charset="0"/>
              </a:rPr>
              <a:t> </a:t>
            </a:r>
          </a:p>
          <a:p>
            <a:pPr>
              <a:lnSpc>
                <a:spcPct val="115000"/>
              </a:lnSpc>
              <a:spcAft>
                <a:spcPts val="800"/>
              </a:spcAft>
            </a:pPr>
            <a:endParaRPr lang="en-GB" sz="2400" dirty="0">
              <a:latin typeface="Century Gothic" panose="020B0502020202020204" pitchFamily="34" charset="0"/>
              <a:ea typeface="Century Gothic" panose="020B0502020202020204" pitchFamily="34" charset="0"/>
              <a:cs typeface="Century Gothic" panose="020B0502020202020204" pitchFamily="34" charset="0"/>
            </a:endParaRPr>
          </a:p>
          <a:p>
            <a:pPr>
              <a:lnSpc>
                <a:spcPct val="115000"/>
              </a:lnSpc>
              <a:spcAft>
                <a:spcPts val="800"/>
              </a:spcAft>
            </a:pPr>
            <a:r>
              <a:rPr lang="en-GB" sz="24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Did you know?</a:t>
            </a:r>
          </a:p>
          <a:p>
            <a:pPr>
              <a:lnSpc>
                <a:spcPct val="115000"/>
              </a:lnSpc>
              <a:spcAft>
                <a:spcPts val="800"/>
              </a:spcAft>
            </a:pPr>
            <a:r>
              <a:rPr lang="en-GB" sz="2400" dirty="0">
                <a:latin typeface="Century Gothic" panose="020B0502020202020204" pitchFamily="34" charset="0"/>
                <a:ea typeface="Century Gothic" panose="020B0502020202020204" pitchFamily="34" charset="0"/>
                <a:cs typeface="Century Gothic" panose="020B0502020202020204" pitchFamily="34" charset="0"/>
              </a:rPr>
              <a:t>A river can have more than one source. </a:t>
            </a:r>
          </a:p>
        </p:txBody>
      </p:sp>
      <p:pic>
        <p:nvPicPr>
          <p:cNvPr id="14" name="Picture 13" descr="A person standing on a rocky hill&#10;&#10;Description generated with very high confidence">
            <a:extLst>
              <a:ext uri="{FF2B5EF4-FFF2-40B4-BE49-F238E27FC236}">
                <a16:creationId xmlns:a16="http://schemas.microsoft.com/office/drawing/2014/main" id="{AA550BB2-4A1B-4818-8A46-4B5F82AC4C91}"/>
              </a:ext>
            </a:extLst>
          </p:cNvPr>
          <p:cNvPicPr>
            <a:picLocks noChangeAspect="1"/>
          </p:cNvPicPr>
          <p:nvPr/>
        </p:nvPicPr>
        <p:blipFill rotWithShape="1">
          <a:blip r:embed="rId6">
            <a:extLst>
              <a:ext uri="{837473B0-CC2E-450A-ABE3-18F120FF3D39}">
                <a1611:picAttrSrcUrl xmlns:a1611="http://schemas.microsoft.com/office/drawing/2016/11/main" r:id="rId7"/>
              </a:ext>
            </a:extLst>
          </a:blip>
          <a:srcRect l="42305" t="2880" b="33987"/>
          <a:stretch/>
        </p:blipFill>
        <p:spPr>
          <a:xfrm>
            <a:off x="4284110" y="1595706"/>
            <a:ext cx="4466967" cy="3666052"/>
          </a:xfrm>
          <a:prstGeom prst="rect">
            <a:avLst/>
          </a:prstGeom>
        </p:spPr>
      </p:pic>
      <p:pic>
        <p:nvPicPr>
          <p:cNvPr id="5" name="Recorded Sound">
            <a:hlinkClick r:id="" action="ppaction://media"/>
            <a:extLst>
              <a:ext uri="{FF2B5EF4-FFF2-40B4-BE49-F238E27FC236}">
                <a16:creationId xmlns:a16="http://schemas.microsoft.com/office/drawing/2014/main" id="{17C6466B-363F-4D97-9D82-66104B41365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167687" y="5428080"/>
            <a:ext cx="347663" cy="347663"/>
          </a:xfrm>
          <a:prstGeom prst="rect">
            <a:avLst/>
          </a:prstGeom>
        </p:spPr>
      </p:pic>
    </p:spTree>
    <p:extLst>
      <p:ext uri="{BB962C8B-B14F-4D97-AF65-F5344CB8AC3E}">
        <p14:creationId xmlns:p14="http://schemas.microsoft.com/office/powerpoint/2010/main" val="27614537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1000"/>
                                        <p:tgtEl>
                                          <p:spTgt spid="4">
                                            <p:txEl>
                                              <p:pRg st="3" end="3"/>
                                            </p:txEl>
                                          </p:spTgt>
                                        </p:tgtEl>
                                      </p:cBhvr>
                                    </p:animEffect>
                                    <p:anim calcmode="lin" valueType="num">
                                      <p:cBhvr>
                                        <p:cTn id="2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anim calcmode="lin" valueType="num">
                                      <p:cBhvr>
                                        <p:cTn id="2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8710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6655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How are rivers formed?</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244EF32-7D61-40B6-96BA-FAB1FE959ECB}"/>
              </a:ext>
            </a:extLst>
          </p:cNvPr>
          <p:cNvSpPr/>
          <p:nvPr/>
        </p:nvSpPr>
        <p:spPr>
          <a:xfrm>
            <a:off x="67189" y="767852"/>
            <a:ext cx="4420669" cy="4081951"/>
          </a:xfrm>
          <a:prstGeom prst="rect">
            <a:avLst/>
          </a:prstGeom>
        </p:spPr>
        <p:txBody>
          <a:bodyPr wrap="square">
            <a:spAutoFit/>
          </a:bodyPr>
          <a:lstStyle/>
          <a:p>
            <a:pPr marL="285750" indent="-285750" algn="just">
              <a:lnSpc>
                <a:spcPct val="115000"/>
              </a:lnSpc>
              <a:spcAft>
                <a:spcPts val="800"/>
              </a:spcAft>
              <a:buBlip>
                <a:blip r:embed="rId6"/>
              </a:buBlip>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When one stream meets another and they merge together this is known as a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tributary</a:t>
            </a: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 </a:t>
            </a:r>
          </a:p>
          <a:p>
            <a:pPr marL="285750" indent="-285750" algn="just">
              <a:lnSpc>
                <a:spcPct val="115000"/>
              </a:lnSpc>
              <a:spcAft>
                <a:spcPts val="800"/>
              </a:spcAft>
              <a:buBlip>
                <a:blip r:embed="rId6"/>
              </a:buBlip>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It takes many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tributaries</a:t>
            </a: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 to form a river.</a:t>
            </a:r>
          </a:p>
          <a:p>
            <a:pPr marL="285750" indent="-285750" algn="just">
              <a:lnSpc>
                <a:spcPct val="115000"/>
              </a:lnSpc>
              <a:spcAft>
                <a:spcPts val="800"/>
              </a:spcAft>
              <a:buBlip>
                <a:blip r:embed="rId6"/>
              </a:buBlip>
            </a:pPr>
            <a:r>
              <a:rPr lang="en-GB" sz="2400" dirty="0">
                <a:latin typeface="Century Gothic" panose="020B0502020202020204" pitchFamily="34" charset="0"/>
              </a:rPr>
              <a:t>Where a tributary meets the river its called a </a:t>
            </a:r>
            <a:r>
              <a:rPr lang="en-GB" sz="2400" b="1" dirty="0">
                <a:latin typeface="Century Gothic" panose="020B0502020202020204" pitchFamily="34" charset="0"/>
              </a:rPr>
              <a:t>confluence</a:t>
            </a:r>
            <a:r>
              <a:rPr lang="en-GB" sz="2400" dirty="0">
                <a:latin typeface="Century Gothic" panose="020B0502020202020204" pitchFamily="34" charset="0"/>
              </a:rPr>
              <a:t>.</a:t>
            </a:r>
            <a:endParaRPr lang="en-GB" sz="2400" b="1" dirty="0">
              <a:solidFill>
                <a:srgbClr val="95C11F"/>
              </a:solidFill>
              <a:latin typeface="Century Gothic" panose="020B0502020202020204" pitchFamily="34" charset="0"/>
              <a:ea typeface="Calibri" panose="020F0502020204030204" pitchFamily="34" charset="0"/>
              <a:cs typeface="Segoe UI" panose="020B0502040204020203" pitchFamily="34" charset="0"/>
            </a:endParaRPr>
          </a:p>
        </p:txBody>
      </p:sp>
      <p:sp>
        <p:nvSpPr>
          <p:cNvPr id="5" name="AutoShape 2" descr="Image result for river formation">
            <a:extLst>
              <a:ext uri="{FF2B5EF4-FFF2-40B4-BE49-F238E27FC236}">
                <a16:creationId xmlns:a16="http://schemas.microsoft.com/office/drawing/2014/main" id="{B2590307-0E96-4D84-B54F-708AC7A62B61}"/>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tributary">
            <a:extLst>
              <a:ext uri="{FF2B5EF4-FFF2-40B4-BE49-F238E27FC236}">
                <a16:creationId xmlns:a16="http://schemas.microsoft.com/office/drawing/2014/main" id="{D0F4B9D9-FBD4-4502-A21C-4A39954352B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3858"/>
          <a:stretch/>
        </p:blipFill>
        <p:spPr bwMode="auto">
          <a:xfrm>
            <a:off x="4823228" y="1118794"/>
            <a:ext cx="4223012" cy="30710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drawing of a person&#10;&#10;Description generated with high confidence">
            <a:extLst>
              <a:ext uri="{FF2B5EF4-FFF2-40B4-BE49-F238E27FC236}">
                <a16:creationId xmlns:a16="http://schemas.microsoft.com/office/drawing/2014/main" id="{C1B6FC47-AB09-4240-A22A-985FD15AA51D}"/>
              </a:ext>
            </a:extLst>
          </p:cNvPr>
          <p:cNvPicPr>
            <a:picLocks noChangeAspect="1"/>
          </p:cNvPicPr>
          <p:nvPr/>
        </p:nvPicPr>
        <p:blipFill rotWithShape="1">
          <a:blip r:embed="rId8"/>
          <a:srcRect l="5793" t="4434" r="4797" b="4251"/>
          <a:stretch/>
        </p:blipFill>
        <p:spPr>
          <a:xfrm>
            <a:off x="7210653" y="4896079"/>
            <a:ext cx="1931205" cy="1978474"/>
          </a:xfrm>
          <a:prstGeom prst="rect">
            <a:avLst/>
          </a:prstGeom>
        </p:spPr>
      </p:pic>
      <p:sp>
        <p:nvSpPr>
          <p:cNvPr id="7" name="Rectangle 6">
            <a:extLst>
              <a:ext uri="{FF2B5EF4-FFF2-40B4-BE49-F238E27FC236}">
                <a16:creationId xmlns:a16="http://schemas.microsoft.com/office/drawing/2014/main" id="{6BCA5EED-FBA1-45D3-901A-CF402771051D}"/>
              </a:ext>
            </a:extLst>
          </p:cNvPr>
          <p:cNvSpPr/>
          <p:nvPr/>
        </p:nvSpPr>
        <p:spPr>
          <a:xfrm>
            <a:off x="296563" y="5147231"/>
            <a:ext cx="6499654" cy="1431226"/>
          </a:xfrm>
          <a:prstGeom prst="rect">
            <a:avLst/>
          </a:prstGeom>
        </p:spPr>
        <p:txBody>
          <a:bodyPr wrap="square">
            <a:spAutoFit/>
          </a:bodyPr>
          <a:lstStyle/>
          <a:p>
            <a:pPr algn="just">
              <a:lnSpc>
                <a:spcPct val="115000"/>
              </a:lnSpc>
              <a:spcAft>
                <a:spcPts val="800"/>
              </a:spcAft>
            </a:pPr>
            <a:r>
              <a:rPr lang="en-GB" sz="2400" b="1" dirty="0">
                <a:solidFill>
                  <a:srgbClr val="95C11F"/>
                </a:solidFill>
                <a:latin typeface="Century Gothic" panose="020B0502020202020204" pitchFamily="34" charset="0"/>
                <a:ea typeface="Calibri" panose="020F0502020204030204" pitchFamily="34" charset="0"/>
                <a:cs typeface="Segoe UI" panose="020B0502040204020203" pitchFamily="34" charset="0"/>
              </a:rPr>
              <a:t>How do rivers grow?</a:t>
            </a:r>
            <a:endParaRPr lang="en-GB" sz="2400" dirty="0">
              <a:latin typeface="Century Gothic" panose="020B050202020202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A river grows larger as it collects water from more tributaries along its course.</a:t>
            </a:r>
            <a:endParaRPr lang="en-GB" sz="24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9" name="Recorded Sound">
            <a:hlinkClick r:id="" action="ppaction://media"/>
            <a:extLst>
              <a:ext uri="{FF2B5EF4-FFF2-40B4-BE49-F238E27FC236}">
                <a16:creationId xmlns:a16="http://schemas.microsoft.com/office/drawing/2014/main" id="{5DDD3B47-2280-4FFD-9F7A-4ADBA2F87CD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499774" y="5002136"/>
            <a:ext cx="347663" cy="347663"/>
          </a:xfrm>
          <a:prstGeom prst="rect">
            <a:avLst/>
          </a:prstGeom>
        </p:spPr>
      </p:pic>
    </p:spTree>
    <p:extLst>
      <p:ext uri="{BB962C8B-B14F-4D97-AF65-F5344CB8AC3E}">
        <p14:creationId xmlns:p14="http://schemas.microsoft.com/office/powerpoint/2010/main" val="21059272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1000"/>
                                        <p:tgtEl>
                                          <p:spTgt spid="7">
                                            <p:txEl>
                                              <p:pRg st="0" end="0"/>
                                            </p:txEl>
                                          </p:spTgt>
                                        </p:tgtEl>
                                      </p:cBhvr>
                                    </p:animEffect>
                                    <p:anim calcmode="lin" valueType="num">
                                      <p:cBhvr>
                                        <p:cTn id="2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1000"/>
                                        <p:tgtEl>
                                          <p:spTgt spid="7">
                                            <p:txEl>
                                              <p:pRg st="1" end="1"/>
                                            </p:txEl>
                                          </p:spTgt>
                                        </p:tgtEl>
                                      </p:cBhvr>
                                    </p:animEffect>
                                    <p:anim calcmode="lin" valueType="num">
                                      <p:cBhvr>
                                        <p:cTn id="34"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12019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20" y="135467"/>
            <a:ext cx="8946426" cy="6709295"/>
          </a:xfrm>
          <a:prstGeom prst="rect">
            <a:avLst/>
          </a:prstGeom>
        </p:spPr>
      </p:pic>
      <p:sp>
        <p:nvSpPr>
          <p:cNvPr id="6" name="TextBox 5"/>
          <p:cNvSpPr txBox="1"/>
          <p:nvPr/>
        </p:nvSpPr>
        <p:spPr>
          <a:xfrm>
            <a:off x="0" y="6655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Where do rivers go?</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244EF32-7D61-40B6-96BA-FAB1FE959ECB}"/>
              </a:ext>
            </a:extLst>
          </p:cNvPr>
          <p:cNvSpPr/>
          <p:nvPr/>
        </p:nvSpPr>
        <p:spPr>
          <a:xfrm>
            <a:off x="517439" y="1204457"/>
            <a:ext cx="7571830" cy="1958293"/>
          </a:xfrm>
          <a:prstGeom prst="rect">
            <a:avLst/>
          </a:prstGeom>
        </p:spPr>
        <p:txBody>
          <a:bodyPr wrap="square">
            <a:spAutoFit/>
          </a:bodyPr>
          <a:lstStyle/>
          <a:p>
            <a:pPr marL="285750" indent="-285750" algn="just">
              <a:lnSpc>
                <a:spcPct val="115000"/>
              </a:lnSpc>
              <a:spcAft>
                <a:spcPts val="800"/>
              </a:spcAft>
              <a:buBlip>
                <a:blip r:embed="rId6"/>
              </a:buBlip>
            </a:pPr>
            <a:r>
              <a:rPr lang="en-GB" sz="2400" dirty="0">
                <a:latin typeface="Century Gothic" panose="020B0502020202020204" pitchFamily="34" charset="0"/>
                <a:ea typeface="Calibri" panose="020F0502020204030204" pitchFamily="34" charset="0"/>
                <a:cs typeface="Segoe UI" panose="020B0502040204020203" pitchFamily="34" charset="0"/>
              </a:rPr>
              <a:t>The end of the river is called the </a:t>
            </a:r>
            <a:r>
              <a:rPr lang="en-GB" sz="2400" b="1" dirty="0">
                <a:latin typeface="Century Gothic" panose="020B0502020202020204" pitchFamily="34" charset="0"/>
                <a:ea typeface="Calibri" panose="020F0502020204030204" pitchFamily="34" charset="0"/>
                <a:cs typeface="Segoe UI" panose="020B0502040204020203" pitchFamily="34" charset="0"/>
              </a:rPr>
              <a:t>Mouth</a:t>
            </a:r>
          </a:p>
          <a:p>
            <a:pPr algn="just">
              <a:lnSpc>
                <a:spcPct val="115000"/>
              </a:lnSpc>
              <a:spcAft>
                <a:spcPts val="800"/>
              </a:spcAft>
            </a:pPr>
            <a:endParaRPr lang="en-GB" sz="2400" b="1" dirty="0">
              <a:latin typeface="Century Gothic" panose="020B0502020202020204" pitchFamily="34" charset="0"/>
              <a:ea typeface="Calibri" panose="020F0502020204030204" pitchFamily="34" charset="0"/>
              <a:cs typeface="Segoe UI" panose="020B0502040204020203" pitchFamily="34" charset="0"/>
            </a:endParaRPr>
          </a:p>
          <a:p>
            <a:pPr marL="285750" indent="-285750" algn="just">
              <a:lnSpc>
                <a:spcPct val="115000"/>
              </a:lnSpc>
              <a:spcAft>
                <a:spcPts val="800"/>
              </a:spcAft>
              <a:buBlip>
                <a:blip r:embed="rId6"/>
              </a:buBlip>
            </a:pPr>
            <a:r>
              <a:rPr lang="en-GB" sz="2400" dirty="0">
                <a:latin typeface="Century Gothic" panose="020B0502020202020204" pitchFamily="34" charset="0"/>
                <a:ea typeface="Calibri" panose="020F0502020204030204" pitchFamily="34" charset="0"/>
                <a:cs typeface="Segoe UI" panose="020B0502040204020203" pitchFamily="34" charset="0"/>
              </a:rPr>
              <a:t>Where the river meets the sea, there is a transition zone, we call this an </a:t>
            </a:r>
            <a:r>
              <a:rPr lang="en-GB" sz="2400" b="1" dirty="0">
                <a:latin typeface="Century Gothic" panose="020B0502020202020204" pitchFamily="34" charset="0"/>
                <a:ea typeface="Calibri" panose="020F0502020204030204" pitchFamily="34" charset="0"/>
                <a:cs typeface="Segoe UI" panose="020B0502040204020203" pitchFamily="34" charset="0"/>
              </a:rPr>
              <a:t>Estuary</a:t>
            </a:r>
          </a:p>
        </p:txBody>
      </p:sp>
      <p:sp>
        <p:nvSpPr>
          <p:cNvPr id="5" name="AutoShape 2" descr="Image result for river formation">
            <a:extLst>
              <a:ext uri="{FF2B5EF4-FFF2-40B4-BE49-F238E27FC236}">
                <a16:creationId xmlns:a16="http://schemas.microsoft.com/office/drawing/2014/main" id="{B2590307-0E96-4D84-B54F-708AC7A62B61}"/>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0" name="Picture 2" descr="Image result for shannon estuary">
            <a:extLst>
              <a:ext uri="{FF2B5EF4-FFF2-40B4-BE49-F238E27FC236}">
                <a16:creationId xmlns:a16="http://schemas.microsoft.com/office/drawing/2014/main" id="{879262D2-F662-4935-B07A-E19937AFA2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20" y="3699678"/>
            <a:ext cx="4949141" cy="26721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view of a mountain&#10;&#10;Description generated with high confidence">
            <a:extLst>
              <a:ext uri="{FF2B5EF4-FFF2-40B4-BE49-F238E27FC236}">
                <a16:creationId xmlns:a16="http://schemas.microsoft.com/office/drawing/2014/main" id="{77A8A273-DACF-4F97-9169-7EC8351845C9}"/>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5109400" y="3566650"/>
            <a:ext cx="3917666" cy="2938248"/>
          </a:xfrm>
          <a:prstGeom prst="rect">
            <a:avLst/>
          </a:prstGeom>
        </p:spPr>
      </p:pic>
      <p:pic>
        <p:nvPicPr>
          <p:cNvPr id="7" name="Recorded Sound">
            <a:hlinkClick r:id="" action="ppaction://media"/>
            <a:extLst>
              <a:ext uri="{FF2B5EF4-FFF2-40B4-BE49-F238E27FC236}">
                <a16:creationId xmlns:a16="http://schemas.microsoft.com/office/drawing/2014/main" id="{1E22BF3A-4816-4AA5-AD23-0F0B7AC80EC3}"/>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41518" y="2928937"/>
            <a:ext cx="347663" cy="347663"/>
          </a:xfrm>
          <a:prstGeom prst="rect">
            <a:avLst/>
          </a:prstGeom>
        </p:spPr>
      </p:pic>
    </p:spTree>
    <p:extLst>
      <p:ext uri="{BB962C8B-B14F-4D97-AF65-F5344CB8AC3E}">
        <p14:creationId xmlns:p14="http://schemas.microsoft.com/office/powerpoint/2010/main" val="40856822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6207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2" name="Title 1"/>
          <p:cNvSpPr>
            <a:spLocks noGrp="1"/>
          </p:cNvSpPr>
          <p:nvPr>
            <p:ph type="title"/>
          </p:nvPr>
        </p:nvSpPr>
        <p:spPr/>
        <p:txBody>
          <a:bodyPr/>
          <a:lstStyle/>
          <a:p>
            <a:r>
              <a:rPr lang="en-US" dirty="0"/>
              <a:t> </a:t>
            </a:r>
          </a:p>
        </p:txBody>
      </p:sp>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The River Channel</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7210653" y="4877439"/>
            <a:ext cx="1931205" cy="1978474"/>
          </a:xfrm>
          <a:prstGeom prst="rect">
            <a:avLst/>
          </a:prstGeom>
        </p:spPr>
      </p:pic>
      <p:sp>
        <p:nvSpPr>
          <p:cNvPr id="4" name="Rectangle 3">
            <a:extLst>
              <a:ext uri="{FF2B5EF4-FFF2-40B4-BE49-F238E27FC236}">
                <a16:creationId xmlns:a16="http://schemas.microsoft.com/office/drawing/2014/main" id="{B244EF32-7D61-40B6-96BA-FAB1FE959ECB}"/>
              </a:ext>
            </a:extLst>
          </p:cNvPr>
          <p:cNvSpPr/>
          <p:nvPr/>
        </p:nvSpPr>
        <p:spPr>
          <a:xfrm>
            <a:off x="179761" y="923348"/>
            <a:ext cx="8782335" cy="2588209"/>
          </a:xfrm>
          <a:prstGeom prst="rect">
            <a:avLst/>
          </a:prstGeom>
        </p:spPr>
        <p:txBody>
          <a:bodyPr wrap="square">
            <a:spAutoFit/>
          </a:bodyPr>
          <a:lstStyle/>
          <a:p>
            <a:pPr marL="285750" indent="-285750" algn="just">
              <a:lnSpc>
                <a:spcPct val="115000"/>
              </a:lnSpc>
              <a:spcAft>
                <a:spcPts val="800"/>
              </a:spcAft>
              <a:buBlip>
                <a:blip r:embed="rId7"/>
              </a:buBlip>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The path of a river is called a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channel</a:t>
            </a:r>
            <a:endPar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endParaRPr>
          </a:p>
          <a:p>
            <a:pPr algn="just">
              <a:lnSpc>
                <a:spcPct val="115000"/>
              </a:lnSpc>
              <a:spcAft>
                <a:spcPts val="800"/>
              </a:spcAft>
            </a:pPr>
            <a:endPar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endParaRPr>
          </a:p>
          <a:p>
            <a:pPr marL="285750" indent="-285750" algn="just">
              <a:lnSpc>
                <a:spcPct val="115000"/>
              </a:lnSpc>
              <a:spcAft>
                <a:spcPts val="800"/>
              </a:spcAft>
              <a:buBlip>
                <a:blip r:embed="rId7"/>
              </a:buBlip>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The bottom of the channel is called the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bed</a:t>
            </a:r>
          </a:p>
          <a:p>
            <a:pPr algn="just">
              <a:lnSpc>
                <a:spcPct val="115000"/>
              </a:lnSpc>
              <a:spcAft>
                <a:spcPts val="800"/>
              </a:spcAft>
            </a:pPr>
            <a:endPar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endParaRPr>
          </a:p>
          <a:p>
            <a:pPr marL="285750" indent="-285750" algn="just">
              <a:lnSpc>
                <a:spcPct val="115000"/>
              </a:lnSpc>
              <a:spcAft>
                <a:spcPts val="800"/>
              </a:spcAft>
              <a:buBlip>
                <a:blip r:embed="rId7"/>
              </a:buBlip>
            </a:pPr>
            <a:r>
              <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rPr>
              <a:t>The sides of the channel are called the </a:t>
            </a:r>
            <a:r>
              <a:rPr lang="en-GB" sz="2400" b="1" dirty="0">
                <a:solidFill>
                  <a:srgbClr val="444444"/>
                </a:solidFill>
                <a:latin typeface="Century Gothic" panose="020B0502020202020204" pitchFamily="34" charset="0"/>
                <a:ea typeface="Calibri" panose="020F0502020204030204" pitchFamily="34" charset="0"/>
                <a:cs typeface="Segoe UI" panose="020B0502040204020203" pitchFamily="34" charset="0"/>
              </a:rPr>
              <a:t>banks</a:t>
            </a:r>
            <a:endParaRPr lang="en-GB" sz="2400" dirty="0">
              <a:solidFill>
                <a:srgbClr val="444444"/>
              </a:solidFill>
              <a:latin typeface="Century Gothic" panose="020B0502020202020204" pitchFamily="34" charset="0"/>
              <a:ea typeface="Calibri" panose="020F0502020204030204" pitchFamily="34" charset="0"/>
              <a:cs typeface="Segoe UI" panose="020B0502040204020203" pitchFamily="34" charset="0"/>
            </a:endParaRPr>
          </a:p>
        </p:txBody>
      </p:sp>
      <p:pic>
        <p:nvPicPr>
          <p:cNvPr id="10" name="Picture 9" descr="Image result for river cross section">
            <a:extLst>
              <a:ext uri="{FF2B5EF4-FFF2-40B4-BE49-F238E27FC236}">
                <a16:creationId xmlns:a16="http://schemas.microsoft.com/office/drawing/2014/main" id="{2FC30F91-5DC0-4A51-9327-2BC580729FEF}"/>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1279668" y="3645961"/>
            <a:ext cx="5411470" cy="2682875"/>
          </a:xfrm>
          <a:prstGeom prst="rect">
            <a:avLst/>
          </a:prstGeom>
          <a:noFill/>
          <a:ln>
            <a:noFill/>
          </a:ln>
        </p:spPr>
      </p:pic>
      <p:pic>
        <p:nvPicPr>
          <p:cNvPr id="5" name="Recorded Sound">
            <a:hlinkClick r:id="" action="ppaction://media"/>
            <a:extLst>
              <a:ext uri="{FF2B5EF4-FFF2-40B4-BE49-F238E27FC236}">
                <a16:creationId xmlns:a16="http://schemas.microsoft.com/office/drawing/2014/main" id="{0B6BA048-576A-4B4E-BBBF-1C34EAB95C4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087059" y="4040719"/>
            <a:ext cx="347663" cy="347663"/>
          </a:xfrm>
          <a:prstGeom prst="rect">
            <a:avLst/>
          </a:prstGeom>
        </p:spPr>
      </p:pic>
    </p:spTree>
    <p:extLst>
      <p:ext uri="{BB962C8B-B14F-4D97-AF65-F5344CB8AC3E}">
        <p14:creationId xmlns:p14="http://schemas.microsoft.com/office/powerpoint/2010/main" val="24401441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left)">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left)">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303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is this?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6"/>
          <a:srcRect l="5793" t="4434" r="4797" b="4251"/>
          <a:stretch/>
        </p:blipFill>
        <p:spPr>
          <a:xfrm>
            <a:off x="7210653" y="4877439"/>
            <a:ext cx="1931205" cy="1978474"/>
          </a:xfrm>
          <a:prstGeom prst="rect">
            <a:avLst/>
          </a:prstGeom>
        </p:spPr>
      </p:pic>
      <p:pic>
        <p:nvPicPr>
          <p:cNvPr id="10" name="Picture 9" descr="A large tree in a field&#10;&#10;Description generated with very high confidence">
            <a:extLst>
              <a:ext uri="{FF2B5EF4-FFF2-40B4-BE49-F238E27FC236}">
                <a16:creationId xmlns:a16="http://schemas.microsoft.com/office/drawing/2014/main" id="{AED4F27E-EC79-44CE-BAB2-A058E095C04A}"/>
              </a:ext>
            </a:extLst>
          </p:cNvPr>
          <p:cNvPicPr>
            <a:picLocks noChangeAspect="1"/>
          </p:cNvPicPr>
          <p:nvPr/>
        </p:nvPicPr>
        <p:blipFill rotWithShape="1">
          <a:blip r:embed="rId7">
            <a:extLst>
              <a:ext uri="{837473B0-CC2E-450A-ABE3-18F120FF3D39}">
                <a1611:picAttrSrcUrl xmlns:a1611="http://schemas.microsoft.com/office/drawing/2016/11/main" r:id="rId8"/>
              </a:ext>
            </a:extLst>
          </a:blip>
          <a:srcRect t="5846"/>
          <a:stretch/>
        </p:blipFill>
        <p:spPr>
          <a:xfrm>
            <a:off x="628650" y="2162358"/>
            <a:ext cx="6214342" cy="4388306"/>
          </a:xfrm>
          <a:prstGeom prst="rect">
            <a:avLst/>
          </a:prstGeom>
        </p:spPr>
      </p:pic>
      <p:sp>
        <p:nvSpPr>
          <p:cNvPr id="12" name="Rectangle 11">
            <a:extLst>
              <a:ext uri="{FF2B5EF4-FFF2-40B4-BE49-F238E27FC236}">
                <a16:creationId xmlns:a16="http://schemas.microsoft.com/office/drawing/2014/main" id="{A501D798-E432-44C6-9C78-5E64907FDC4E}"/>
              </a:ext>
            </a:extLst>
          </p:cNvPr>
          <p:cNvSpPr/>
          <p:nvPr/>
        </p:nvSpPr>
        <p:spPr>
          <a:xfrm>
            <a:off x="370703" y="836795"/>
            <a:ext cx="8192529" cy="1200329"/>
          </a:xfrm>
          <a:prstGeom prst="rect">
            <a:avLst/>
          </a:prstGeom>
        </p:spPr>
        <p:txBody>
          <a:bodyPr wrap="square">
            <a:spAutoFit/>
          </a:bodyPr>
          <a:lstStyle/>
          <a:p>
            <a:pPr algn="just"/>
            <a:r>
              <a:rPr lang="en-GB" sz="2400" dirty="0">
                <a:solidFill>
                  <a:srgbClr val="666666"/>
                </a:solidFill>
                <a:latin typeface="Century Gothic" panose="020B0502020202020204" pitchFamily="34" charset="0"/>
              </a:rPr>
              <a:t>A </a:t>
            </a:r>
            <a:r>
              <a:rPr lang="en-GB" sz="2400" b="1" dirty="0">
                <a:solidFill>
                  <a:srgbClr val="666666"/>
                </a:solidFill>
                <a:latin typeface="Century Gothic" panose="020B0502020202020204" pitchFamily="34" charset="0"/>
              </a:rPr>
              <a:t>waterfall</a:t>
            </a:r>
            <a:r>
              <a:rPr lang="en-GB" sz="2400" dirty="0">
                <a:solidFill>
                  <a:srgbClr val="666666"/>
                </a:solidFill>
                <a:latin typeface="Century Gothic" panose="020B0502020202020204" pitchFamily="34" charset="0"/>
              </a:rPr>
              <a:t> is a place where water flows over a vertical drop or a series of steep drops in the course of a stream or river. </a:t>
            </a:r>
            <a:endParaRPr lang="en-GB" sz="2400" dirty="0">
              <a:latin typeface="Century Gothic" panose="020B0502020202020204" pitchFamily="34" charset="0"/>
            </a:endParaRPr>
          </a:p>
        </p:txBody>
      </p:sp>
      <p:pic>
        <p:nvPicPr>
          <p:cNvPr id="4" name="Recorded Sound">
            <a:hlinkClick r:id="" action="ppaction://media"/>
            <a:extLst>
              <a:ext uri="{FF2B5EF4-FFF2-40B4-BE49-F238E27FC236}">
                <a16:creationId xmlns:a16="http://schemas.microsoft.com/office/drawing/2014/main" id="{52CFC426-89F4-43C0-BF6B-A6EE3863087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215569" y="4357172"/>
            <a:ext cx="347663" cy="347663"/>
          </a:xfrm>
          <a:prstGeom prst="rect">
            <a:avLst/>
          </a:prstGeom>
        </p:spPr>
      </p:pic>
    </p:spTree>
    <p:extLst>
      <p:ext uri="{BB962C8B-B14F-4D97-AF65-F5344CB8AC3E}">
        <p14:creationId xmlns:p14="http://schemas.microsoft.com/office/powerpoint/2010/main" val="42595167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70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 y="-84304"/>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is this?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5651C3A1-A278-4B81-8773-E7730667DD31}"/>
              </a:ext>
            </a:extLst>
          </p:cNvPr>
          <p:cNvSpPr/>
          <p:nvPr/>
        </p:nvSpPr>
        <p:spPr>
          <a:xfrm>
            <a:off x="146804" y="835202"/>
            <a:ext cx="8680621" cy="2308324"/>
          </a:xfrm>
          <a:prstGeom prst="rect">
            <a:avLst/>
          </a:prstGeom>
        </p:spPr>
        <p:txBody>
          <a:bodyPr wrap="square">
            <a:spAutoFit/>
          </a:bodyPr>
          <a:lstStyle/>
          <a:p>
            <a:pPr algn="just"/>
            <a:r>
              <a:rPr lang="en-GB" sz="2400" dirty="0">
                <a:solidFill>
                  <a:srgbClr val="333333"/>
                </a:solidFill>
                <a:latin typeface="Century Gothic" panose="020B0502020202020204" pitchFamily="34" charset="0"/>
              </a:rPr>
              <a:t>A </a:t>
            </a:r>
            <a:r>
              <a:rPr lang="en-GB" sz="2400" b="1" dirty="0">
                <a:solidFill>
                  <a:srgbClr val="333333"/>
                </a:solidFill>
                <a:latin typeface="Century Gothic" panose="020B0502020202020204" pitchFamily="34" charset="0"/>
              </a:rPr>
              <a:t>floodplain</a:t>
            </a:r>
            <a:r>
              <a:rPr lang="en-GB" sz="2400" dirty="0">
                <a:solidFill>
                  <a:srgbClr val="333333"/>
                </a:solidFill>
                <a:latin typeface="Century Gothic" panose="020B0502020202020204" pitchFamily="34" charset="0"/>
              </a:rPr>
              <a:t> is relatively flat land stretching from either side of a river, which may flood during heavy rain or snowmelt. </a:t>
            </a:r>
          </a:p>
          <a:p>
            <a:pPr algn="just"/>
            <a:r>
              <a:rPr lang="en-GB" sz="2400" dirty="0">
                <a:solidFill>
                  <a:srgbClr val="333333"/>
                </a:solidFill>
                <a:latin typeface="Century Gothic" panose="020B0502020202020204" pitchFamily="34" charset="0"/>
              </a:rPr>
              <a:t>It is a build up of materials deposited by a river. </a:t>
            </a:r>
          </a:p>
          <a:p>
            <a:pPr algn="just"/>
            <a:r>
              <a:rPr lang="en-GB" sz="2400" dirty="0">
                <a:solidFill>
                  <a:srgbClr val="333333"/>
                </a:solidFill>
                <a:latin typeface="Century Gothic" panose="020B0502020202020204" pitchFamily="34" charset="0"/>
              </a:rPr>
              <a:t>Floodplain soil is often rich in nutrients and ideal for growing food.</a:t>
            </a:r>
          </a:p>
        </p:txBody>
      </p:sp>
      <p:pic>
        <p:nvPicPr>
          <p:cNvPr id="7" name="Picture 6" descr="A picture containing grass, outdoor, sky, field&#10;&#10;Description generated with very high confidence">
            <a:extLst>
              <a:ext uri="{FF2B5EF4-FFF2-40B4-BE49-F238E27FC236}">
                <a16:creationId xmlns:a16="http://schemas.microsoft.com/office/drawing/2014/main" id="{58673030-C018-43D2-AAA5-AEAF8A826095}"/>
              </a:ext>
            </a:extLst>
          </p:cNvPr>
          <p:cNvPicPr>
            <a:picLocks noChangeAspect="1"/>
          </p:cNvPicPr>
          <p:nvPr/>
        </p:nvPicPr>
        <p:blipFill rotWithShape="1">
          <a:blip r:embed="rId6">
            <a:extLst>
              <a:ext uri="{837473B0-CC2E-450A-ABE3-18F120FF3D39}">
                <a1611:picAttrSrcUrl xmlns:a1611="http://schemas.microsoft.com/office/drawing/2016/11/main" r:id="rId7"/>
              </a:ext>
            </a:extLst>
          </a:blip>
          <a:srcRect l="22671" t="9700" b="3803"/>
          <a:stretch/>
        </p:blipFill>
        <p:spPr>
          <a:xfrm>
            <a:off x="402173" y="3210163"/>
            <a:ext cx="4167685" cy="3496360"/>
          </a:xfrm>
          <a:prstGeom prst="rect">
            <a:avLst/>
          </a:prstGeom>
        </p:spPr>
      </p:pic>
      <p:pic>
        <p:nvPicPr>
          <p:cNvPr id="11" name="Picture 10" descr="A picture containing sky, outdoor, nature, water&#10;&#10;Description generated with very high confidence">
            <a:extLst>
              <a:ext uri="{FF2B5EF4-FFF2-40B4-BE49-F238E27FC236}">
                <a16:creationId xmlns:a16="http://schemas.microsoft.com/office/drawing/2014/main" id="{13BC140E-D64A-4467-9DF1-E7A391E31FCD}"/>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4714104" y="3932283"/>
            <a:ext cx="4113322" cy="2774240"/>
          </a:xfrm>
          <a:prstGeom prst="rect">
            <a:avLst/>
          </a:prstGeom>
        </p:spPr>
      </p:pic>
      <p:pic>
        <p:nvPicPr>
          <p:cNvPr id="5" name="Recorded Sound">
            <a:hlinkClick r:id="" action="ppaction://media"/>
            <a:extLst>
              <a:ext uri="{FF2B5EF4-FFF2-40B4-BE49-F238E27FC236}">
                <a16:creationId xmlns:a16="http://schemas.microsoft.com/office/drawing/2014/main" id="{024609AB-8DE8-4BAD-8501-56E8E2180E0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022891" y="2862500"/>
            <a:ext cx="347663" cy="347663"/>
          </a:xfrm>
          <a:prstGeom prst="rect">
            <a:avLst/>
          </a:prstGeom>
        </p:spPr>
      </p:pic>
    </p:spTree>
    <p:extLst>
      <p:ext uri="{BB962C8B-B14F-4D97-AF65-F5344CB8AC3E}">
        <p14:creationId xmlns:p14="http://schemas.microsoft.com/office/powerpoint/2010/main" val="42551360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6792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What is this?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descr="A river running through a field&#10;&#10;Description generated with very high confidence">
            <a:extLst>
              <a:ext uri="{FF2B5EF4-FFF2-40B4-BE49-F238E27FC236}">
                <a16:creationId xmlns:a16="http://schemas.microsoft.com/office/drawing/2014/main" id="{DA900021-1EB8-4A76-8639-C6D27E137CD8}"/>
              </a:ext>
            </a:extLst>
          </p:cNvPr>
          <p:cNvPicPr>
            <a:picLocks noChangeAspect="1"/>
          </p:cNvPicPr>
          <p:nvPr/>
        </p:nvPicPr>
        <p:blipFill rotWithShape="1">
          <a:blip r:embed="rId5">
            <a:extLst>
              <a:ext uri="{837473B0-CC2E-450A-ABE3-18F120FF3D39}">
                <a1611:picAttrSrcUrl xmlns:a1611="http://schemas.microsoft.com/office/drawing/2016/11/main" r:id="rId6"/>
              </a:ext>
            </a:extLst>
          </a:blip>
          <a:srcRect l="21178" r="6475"/>
          <a:stretch/>
        </p:blipFill>
        <p:spPr>
          <a:xfrm>
            <a:off x="0" y="1970262"/>
            <a:ext cx="4307874" cy="4465817"/>
          </a:xfrm>
          <a:prstGeom prst="rect">
            <a:avLst/>
          </a:prstGeom>
        </p:spPr>
      </p:pic>
      <p:pic>
        <p:nvPicPr>
          <p:cNvPr id="11" name="Picture 10" descr="A field with a mountain in the background&#10;&#10;Description generated with very high confidence">
            <a:extLst>
              <a:ext uri="{FF2B5EF4-FFF2-40B4-BE49-F238E27FC236}">
                <a16:creationId xmlns:a16="http://schemas.microsoft.com/office/drawing/2014/main" id="{737091FA-889F-4773-A4D6-755DF88BC7A1}"/>
              </a:ext>
            </a:extLst>
          </p:cNvPr>
          <p:cNvPicPr>
            <a:picLocks noChangeAspect="1"/>
          </p:cNvPicPr>
          <p:nvPr/>
        </p:nvPicPr>
        <p:blipFill rotWithShape="1">
          <a:blip r:embed="rId7">
            <a:extLst>
              <a:ext uri="{837473B0-CC2E-450A-ABE3-18F120FF3D39}">
                <a1611:picAttrSrcUrl xmlns:a1611="http://schemas.microsoft.com/office/drawing/2016/11/main" r:id="rId8"/>
              </a:ext>
            </a:extLst>
          </a:blip>
          <a:srcRect l="15316" r="10625" b="8442"/>
          <a:stretch/>
        </p:blipFill>
        <p:spPr>
          <a:xfrm>
            <a:off x="4188941" y="1970261"/>
            <a:ext cx="4955059" cy="4465817"/>
          </a:xfrm>
          <a:prstGeom prst="rect">
            <a:avLst/>
          </a:prstGeom>
        </p:spPr>
      </p:pic>
      <p:sp>
        <p:nvSpPr>
          <p:cNvPr id="13" name="Rectangle 12">
            <a:extLst>
              <a:ext uri="{FF2B5EF4-FFF2-40B4-BE49-F238E27FC236}">
                <a16:creationId xmlns:a16="http://schemas.microsoft.com/office/drawing/2014/main" id="{66064D94-BE09-4285-9474-0FDF20EE2C9F}"/>
              </a:ext>
            </a:extLst>
          </p:cNvPr>
          <p:cNvSpPr/>
          <p:nvPr/>
        </p:nvSpPr>
        <p:spPr>
          <a:xfrm>
            <a:off x="273020" y="907437"/>
            <a:ext cx="8636202" cy="830997"/>
          </a:xfrm>
          <a:prstGeom prst="rect">
            <a:avLst/>
          </a:prstGeom>
        </p:spPr>
        <p:txBody>
          <a:bodyPr wrap="square">
            <a:spAutoFit/>
          </a:bodyPr>
          <a:lstStyle/>
          <a:p>
            <a:r>
              <a:rPr lang="en-GB" sz="2400" dirty="0">
                <a:solidFill>
                  <a:srgbClr val="333333"/>
                </a:solidFill>
                <a:latin typeface="Century Gothic" panose="020B0502020202020204" pitchFamily="34" charset="0"/>
              </a:rPr>
              <a:t>A </a:t>
            </a:r>
            <a:r>
              <a:rPr lang="en-GB" sz="2400" b="1" dirty="0">
                <a:solidFill>
                  <a:srgbClr val="333333"/>
                </a:solidFill>
                <a:latin typeface="Century Gothic" panose="020B0502020202020204" pitchFamily="34" charset="0"/>
              </a:rPr>
              <a:t>meander</a:t>
            </a:r>
            <a:r>
              <a:rPr lang="en-GB" sz="2400" dirty="0">
                <a:solidFill>
                  <a:srgbClr val="333333"/>
                </a:solidFill>
                <a:latin typeface="Century Gothic" panose="020B0502020202020204" pitchFamily="34" charset="0"/>
              </a:rPr>
              <a:t> is a loop in a river channel. A meandering river bends rather than following a straight course.</a:t>
            </a:r>
          </a:p>
        </p:txBody>
      </p:sp>
      <p:pic>
        <p:nvPicPr>
          <p:cNvPr id="4" name="Recorded Sound">
            <a:hlinkClick r:id="" action="ppaction://media"/>
            <a:extLst>
              <a:ext uri="{FF2B5EF4-FFF2-40B4-BE49-F238E27FC236}">
                <a16:creationId xmlns:a16="http://schemas.microsoft.com/office/drawing/2014/main" id="{3FCA81A6-266D-49F1-85D8-C827BEF892E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41518" y="1520801"/>
            <a:ext cx="347663" cy="347663"/>
          </a:xfrm>
          <a:prstGeom prst="rect">
            <a:avLst/>
          </a:prstGeom>
        </p:spPr>
      </p:pic>
    </p:spTree>
    <p:extLst>
      <p:ext uri="{BB962C8B-B14F-4D97-AF65-F5344CB8AC3E}">
        <p14:creationId xmlns:p14="http://schemas.microsoft.com/office/powerpoint/2010/main" val="42368399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anim calcmode="lin" valueType="num">
                                      <p:cBhvr>
                                        <p:cTn id="16"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209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935</TotalTime>
  <Words>1364</Words>
  <Application>Microsoft Office PowerPoint</Application>
  <PresentationFormat>On-screen Show (4:3)</PresentationFormat>
  <Paragraphs>122</Paragraphs>
  <Slides>17</Slides>
  <Notes>10</Notes>
  <HiddenSlides>0</HiddenSlides>
  <MMClips>13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Century Gothic</vt:lpstr>
      <vt:lpstr>Office Theme</vt:lpstr>
      <vt:lpstr>PowerPoint Presentation</vt:lpstr>
      <vt:lpstr> </vt:lpstr>
      <vt:lpstr> </vt:lpstr>
      <vt:lpstr> </vt:lpstr>
      <vt:lpstr> </vt:lpstr>
      <vt:lpstr> </vt:lpstr>
      <vt:lpstr> </vt:lpstr>
      <vt:lpstr> </vt:lpstr>
      <vt:lpstr> </vt:lpstr>
      <vt:lpstr> </vt:lpstr>
      <vt:lpstr> </vt:lpstr>
      <vt:lpstr> </vt:lpstr>
      <vt:lpstr> </vt:lpstr>
      <vt:lpstr> </vt:lpstr>
      <vt:lpstr>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Lyndsey Herron</dc:creator>
  <cp:lastModifiedBy>Lisa Stewart</cp:lastModifiedBy>
  <cp:revision>144</cp:revision>
  <dcterms:created xsi:type="dcterms:W3CDTF">2018-09-26T11:41:42Z</dcterms:created>
  <dcterms:modified xsi:type="dcterms:W3CDTF">2020-05-07T12:21:08Z</dcterms:modified>
</cp:coreProperties>
</file>