
<file path=[Content_Types].xml><?xml version="1.0" encoding="utf-8"?>
<Types xmlns="http://schemas.openxmlformats.org/package/2006/content-types">
  <Default Extension="gif" ContentType="image/gif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266" r:id="rId2"/>
    <p:sldId id="267" r:id="rId3"/>
    <p:sldId id="288" r:id="rId4"/>
    <p:sldId id="306" r:id="rId5"/>
    <p:sldId id="307" r:id="rId6"/>
    <p:sldId id="298" r:id="rId7"/>
    <p:sldId id="289" r:id="rId8"/>
    <p:sldId id="299" r:id="rId9"/>
    <p:sldId id="310" r:id="rId10"/>
    <p:sldId id="309" r:id="rId11"/>
    <p:sldId id="308" r:id="rId12"/>
    <p:sldId id="301" r:id="rId13"/>
    <p:sldId id="287" r:id="rId14"/>
    <p:sldId id="305" r:id="rId15"/>
    <p:sldId id="292" r:id="rId16"/>
    <p:sldId id="302" r:id="rId17"/>
    <p:sldId id="293" r:id="rId18"/>
    <p:sldId id="303" r:id="rId19"/>
    <p:sldId id="304" r:id="rId20"/>
    <p:sldId id="26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11F"/>
    <a:srgbClr val="1B7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1" autoAdjust="0"/>
    <p:restoredTop sz="57635" autoAdjust="0"/>
  </p:normalViewPr>
  <p:slideViewPr>
    <p:cSldViewPr snapToGrid="0" snapToObjects="1">
      <p:cViewPr varScale="1">
        <p:scale>
          <a:sx n="63" d="100"/>
          <a:sy n="63" d="100"/>
        </p:scale>
        <p:origin x="2102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B8A0D-B208-446A-80A2-9EE2A0B10698}" type="datetimeFigureOut">
              <a:rPr lang="en-GB" smtClean="0"/>
              <a:t>07/05/2020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425B5-4EAF-4556-A872-0AE3BC0E3F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274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habitat is a home environment for plants and animals or other organisms. Examples of habitats include: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desert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meadow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woodland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grassland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forest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seashore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ocean</a:t>
            </a:r>
          </a:p>
          <a:p>
            <a:pPr fontAlgn="base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 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micro-habitat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 a very specific, small home environment for plants, animals and insects. Examples include: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ponds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individual trees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a stone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pile of logs.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03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841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8706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070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324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294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do you fit in? </a:t>
            </a:r>
          </a:p>
          <a:p>
            <a:r>
              <a:rPr lang="en-GB" dirty="0"/>
              <a:t>What would you eat?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425B5-4EAF-4556-A872-0AE3BC0E3F6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761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8E174-E362-514B-8C03-085C5807B8B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3892A-E51B-894E-AAC7-F5218A599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40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8.jp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hyperlink" Target="http://junior2.cumbresblogs.com/page/6/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9.png"/><Relationship Id="rId10" Type="http://schemas.openxmlformats.org/officeDocument/2006/relationships/image" Target="../media/image16.jpg"/><Relationship Id="rId4" Type="http://schemas.openxmlformats.org/officeDocument/2006/relationships/image" Target="../media/image6.jpg"/><Relationship Id="rId9" Type="http://schemas.openxmlformats.org/officeDocument/2006/relationships/hyperlink" Target="http://flickr.com/photos/oddsock/614010139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1.gif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8.jp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pixabay.com/en/prawn-seafood-paella-fishing-red-1392238/" TargetMode="External"/><Relationship Id="rId12" Type="http://schemas.openxmlformats.org/officeDocument/2006/relationships/image" Target="../media/image20.jp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2.jpg"/><Relationship Id="rId11" Type="http://schemas.openxmlformats.org/officeDocument/2006/relationships/hyperlink" Target="https://zavraan.deviantart.com/art/Blue-heron-361938569" TargetMode="External"/><Relationship Id="rId5" Type="http://schemas.openxmlformats.org/officeDocument/2006/relationships/image" Target="../media/image6.jpg"/><Relationship Id="rId15" Type="http://schemas.openxmlformats.org/officeDocument/2006/relationships/image" Target="../media/image5.png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5.xml"/><Relationship Id="rId9" Type="http://schemas.openxmlformats.org/officeDocument/2006/relationships/hyperlink" Target="https://openclipart.org/detail/174437/seal-by-maw-174437" TargetMode="External"/><Relationship Id="rId1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4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36.jpg"/><Relationship Id="rId7" Type="http://schemas.openxmlformats.org/officeDocument/2006/relationships/image" Target="../media/image1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5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.JP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hyperlink" Target="https://commons.wikimedia.org/wiki/File:Bulrush_-_Typha_latifolia_-_by_Winchester%27s_Pond_-_geograph.org.uk_-_1172574.jpg" TargetMode="External"/><Relationship Id="rId5" Type="http://schemas.openxmlformats.org/officeDocument/2006/relationships/image" Target="../media/image9.jpg"/><Relationship Id="rId10" Type="http://schemas.openxmlformats.org/officeDocument/2006/relationships/image" Target="../media/image5.png"/><Relationship Id="rId4" Type="http://schemas.openxmlformats.org/officeDocument/2006/relationships/image" Target="../media/image6.jpg"/><Relationship Id="rId9" Type="http://schemas.openxmlformats.org/officeDocument/2006/relationships/hyperlink" Target="https://pxhere.com/de/photo/52977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publicdomainpictures.net/view-image.php?image=40690&amp;picture=tree-over-the-river" TargetMode="Externa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1.jpg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hyperlink" Target="https://creativecommons.org/licenses/by-sa/3.0/" TargetMode="External"/><Relationship Id="rId4" Type="http://schemas.openxmlformats.org/officeDocument/2006/relationships/image" Target="../media/image6.jpg"/><Relationship Id="rId9" Type="http://schemas.openxmlformats.org/officeDocument/2006/relationships/hyperlink" Target="http://commons.wikimedia.org/wiki/File:Alder_trees_beaulieu_river_fawley_ford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commons.wikimedia.org/wiki/File:Fallen_tree_in_river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hyperlink" Target="https://commons.wikimedia.org/wiki/File:Fallen_tree,_River_Bovey_-_geograph.org.uk_-_1085021.jpg" TargetMode="Externa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p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5.jp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image" Target="../media/image6.jpg"/><Relationship Id="rId9" Type="http://schemas.openxmlformats.org/officeDocument/2006/relationships/hyperlink" Target="http://en.wikipedia.org/wiki/File:Male_mallard_duck_2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10" Type="http://schemas.openxmlformats.org/officeDocument/2006/relationships/image" Target="../media/image5.png"/><Relationship Id="rId4" Type="http://schemas.openxmlformats.org/officeDocument/2006/relationships/image" Target="../media/image6.jpg"/><Relationship Id="rId9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underboltkids.co.za/Grade4/03-energy-and-change/chapter1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jp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hyperlink" Target="https://openclipart.org/detail/174437/seal-by-maw-174437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publicdomainpictures.net/view-image.php?image=4288" TargetMode="External"/><Relationship Id="rId12" Type="http://schemas.openxmlformats.org/officeDocument/2006/relationships/image" Target="../media/image26.png"/><Relationship Id="rId2" Type="http://schemas.openxmlformats.org/officeDocument/2006/relationships/audio" Target="../media/media8.m4a"/><Relationship Id="rId16" Type="http://schemas.openxmlformats.org/officeDocument/2006/relationships/image" Target="../media/image5.png"/><Relationship Id="rId1" Type="http://schemas.microsoft.com/office/2007/relationships/media" Target="../media/media8.m4a"/><Relationship Id="rId6" Type="http://schemas.openxmlformats.org/officeDocument/2006/relationships/image" Target="../media/image23.jpg"/><Relationship Id="rId11" Type="http://schemas.openxmlformats.org/officeDocument/2006/relationships/hyperlink" Target="http://flickr.com/photos/noadi/3798024215" TargetMode="External"/><Relationship Id="rId5" Type="http://schemas.openxmlformats.org/officeDocument/2006/relationships/image" Target="../media/image6.jpg"/><Relationship Id="rId15" Type="http://schemas.openxmlformats.org/officeDocument/2006/relationships/hyperlink" Target="http://openclipart.org/detail/47185/orca-by-j_alves" TargetMode="External"/><Relationship Id="rId10" Type="http://schemas.openxmlformats.org/officeDocument/2006/relationships/image" Target="../media/image25.jpg"/><Relationship Id="rId4" Type="http://schemas.openxmlformats.org/officeDocument/2006/relationships/notesSlide" Target="../notesSlides/notesSlide3.xml"/><Relationship Id="rId9" Type="http://schemas.openxmlformats.org/officeDocument/2006/relationships/hyperlink" Target="http://www.publicdomainpictures.net/view-image.php?image=22092&amp;picture=crab-on-beach&amp;large=1" TargetMode="External"/><Relationship Id="rId1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generated with high confidence">
            <a:extLst>
              <a:ext uri="{FF2B5EF4-FFF2-40B4-BE49-F238E27FC236}">
                <a16:creationId xmlns:a16="http://schemas.microsoft.com/office/drawing/2014/main" id="{06108A2B-9A68-4F25-90AF-E672B2DF2E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93" t="4434" r="4797" b="4251"/>
          <a:stretch/>
        </p:blipFill>
        <p:spPr>
          <a:xfrm>
            <a:off x="2960424" y="2371990"/>
            <a:ext cx="3223151" cy="33020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C9CBFD-FC96-4245-926E-B5A809F6870B}"/>
              </a:ext>
            </a:extLst>
          </p:cNvPr>
          <p:cNvSpPr txBox="1"/>
          <p:nvPr/>
        </p:nvSpPr>
        <p:spPr>
          <a:xfrm>
            <a:off x="43250" y="759941"/>
            <a:ext cx="9143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rgbClr val="1B70B4"/>
                </a:solidFill>
              </a:rPr>
              <a:t>Unit 3</a:t>
            </a:r>
          </a:p>
          <a:p>
            <a:pPr algn="ctr"/>
            <a:r>
              <a:rPr lang="en-GB" sz="4800" b="1" dirty="0">
                <a:solidFill>
                  <a:srgbClr val="95C11F"/>
                </a:solidFill>
              </a:rPr>
              <a:t>What lives in our Rivers?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97097-7C14-436D-BC7E-CB988FE9E1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747" y="50236"/>
            <a:ext cx="2919752" cy="1760029"/>
          </a:xfrm>
          <a:prstGeom prst="rect">
            <a:avLst/>
          </a:prstGeom>
        </p:spPr>
      </p:pic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A136C44-2EE3-4736-B19D-8982D8478D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3654" y="5952196"/>
            <a:ext cx="4784172" cy="905803"/>
          </a:xfrm>
          <a:prstGeom prst="rect">
            <a:avLst/>
          </a:prstGeom>
        </p:spPr>
      </p:pic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E3EFB6F-87D1-4DCB-AB41-BA456C470C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61" y="5881387"/>
            <a:ext cx="2986422" cy="990743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3AD6E04-5AF1-45E7-9B7F-93B196319C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3055" y="4987381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0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36275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eats who? 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drawing of a cartoon character&#10;&#10;Description generated with high confidence">
            <a:extLst>
              <a:ext uri="{FF2B5EF4-FFF2-40B4-BE49-F238E27FC236}">
                <a16:creationId xmlns:a16="http://schemas.microsoft.com/office/drawing/2014/main" id="{B5626843-9A0A-41B5-A34E-95C0990070A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342" t="11712" r="71550" b="37849"/>
          <a:stretch/>
        </p:blipFill>
        <p:spPr>
          <a:xfrm>
            <a:off x="6394625" y="3554629"/>
            <a:ext cx="2580168" cy="3036467"/>
          </a:xfrm>
          <a:prstGeom prst="rect">
            <a:avLst/>
          </a:prstGeom>
        </p:spPr>
      </p:pic>
      <p:pic>
        <p:nvPicPr>
          <p:cNvPr id="11" name="Picture 10" descr="A drawing of a cartoon character&#10;&#10;Description generated with high confidence">
            <a:extLst>
              <a:ext uri="{FF2B5EF4-FFF2-40B4-BE49-F238E27FC236}">
                <a16:creationId xmlns:a16="http://schemas.microsoft.com/office/drawing/2014/main" id="{3B960D4A-BF5E-465A-A121-076E3F43BDA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612" t="16204" r="32171" b="32601"/>
          <a:stretch/>
        </p:blipFill>
        <p:spPr>
          <a:xfrm>
            <a:off x="177819" y="3646247"/>
            <a:ext cx="2789278" cy="2846627"/>
          </a:xfrm>
          <a:prstGeom prst="rect">
            <a:avLst/>
          </a:prstGeom>
        </p:spPr>
      </p:pic>
      <p:pic>
        <p:nvPicPr>
          <p:cNvPr id="13" name="Picture 12" descr="A drawing of a cartoon character&#10;&#10;Description generated with high confidence">
            <a:extLst>
              <a:ext uri="{FF2B5EF4-FFF2-40B4-BE49-F238E27FC236}">
                <a16:creationId xmlns:a16="http://schemas.microsoft.com/office/drawing/2014/main" id="{F3F1EB14-AFB2-465D-9F8D-2E29975C4B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3255" r="1473" b="17855"/>
          <a:stretch/>
        </p:blipFill>
        <p:spPr>
          <a:xfrm>
            <a:off x="3585851" y="1118794"/>
            <a:ext cx="2310809" cy="4225113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BD4B826C-EEA1-46CF-B7FB-4ED4C29F2318}"/>
              </a:ext>
            </a:extLst>
          </p:cNvPr>
          <p:cNvSpPr/>
          <p:nvPr/>
        </p:nvSpPr>
        <p:spPr>
          <a:xfrm rot="19187030">
            <a:off x="1264806" y="2691969"/>
            <a:ext cx="2489715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5B5D256-1E6D-4A8E-BEB7-889DE8569FA8}"/>
              </a:ext>
            </a:extLst>
          </p:cNvPr>
          <p:cNvSpPr/>
          <p:nvPr/>
        </p:nvSpPr>
        <p:spPr>
          <a:xfrm rot="10800000">
            <a:off x="3136305" y="5499388"/>
            <a:ext cx="320990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A4EC1E9-987C-4EA6-8377-DA725B38E6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68572" y="279024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4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36275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eats who? 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5315C42-9256-43E9-BCB5-8A8732A41C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670469" y="1346455"/>
            <a:ext cx="3050295" cy="866284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253274B9-59F1-4025-814E-6EDEE8BD33E6}"/>
              </a:ext>
            </a:extLst>
          </p:cNvPr>
          <p:cNvSpPr/>
          <p:nvPr/>
        </p:nvSpPr>
        <p:spPr>
          <a:xfrm rot="16200000">
            <a:off x="7208059" y="3353079"/>
            <a:ext cx="1979854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40726F-7456-4631-9154-2693F661AA6F}"/>
              </a:ext>
            </a:extLst>
          </p:cNvPr>
          <p:cNvSpPr txBox="1"/>
          <p:nvPr/>
        </p:nvSpPr>
        <p:spPr>
          <a:xfrm>
            <a:off x="6503712" y="2258459"/>
            <a:ext cx="1592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Tadpole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8B76DAD-335F-43A1-9F5D-D2FBDF14F2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495" y="4703574"/>
            <a:ext cx="1876354" cy="174929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8FE7A30-345C-434C-BEC1-3E4DAD3C020D}"/>
              </a:ext>
            </a:extLst>
          </p:cNvPr>
          <p:cNvSpPr txBox="1"/>
          <p:nvPr/>
        </p:nvSpPr>
        <p:spPr>
          <a:xfrm>
            <a:off x="7629416" y="6300890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Algae</a:t>
            </a:r>
          </a:p>
        </p:txBody>
      </p:sp>
      <p:pic>
        <p:nvPicPr>
          <p:cNvPr id="23" name="Picture 22" descr="A close up of a fish&#10;&#10;Description generated with very high confidence">
            <a:extLst>
              <a:ext uri="{FF2B5EF4-FFF2-40B4-BE49-F238E27FC236}">
                <a16:creationId xmlns:a16="http://schemas.microsoft.com/office/drawing/2014/main" id="{80BF8171-C1D6-4213-930C-FCF31C73FA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20913043">
            <a:off x="1816146" y="3936355"/>
            <a:ext cx="3878513" cy="170536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F8405E5-DB00-49A2-8B0E-76A39C9276AC}"/>
              </a:ext>
            </a:extLst>
          </p:cNvPr>
          <p:cNvSpPr txBox="1"/>
          <p:nvPr/>
        </p:nvSpPr>
        <p:spPr>
          <a:xfrm>
            <a:off x="3295692" y="5486473"/>
            <a:ext cx="1173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Perch</a:t>
            </a:r>
          </a:p>
        </p:txBody>
      </p:sp>
      <p:pic>
        <p:nvPicPr>
          <p:cNvPr id="26" name="Picture 25" descr="A close up of an animal&#10;&#10;Description generated with very high confidence">
            <a:extLst>
              <a:ext uri="{FF2B5EF4-FFF2-40B4-BE49-F238E27FC236}">
                <a16:creationId xmlns:a16="http://schemas.microsoft.com/office/drawing/2014/main" id="{B3A3D935-2A64-445C-B9BF-542E9CA2A4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723" y="963739"/>
            <a:ext cx="2038100" cy="230167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7B48C0B-251F-418F-944C-5C7AC20F0047}"/>
              </a:ext>
            </a:extLst>
          </p:cNvPr>
          <p:cNvSpPr txBox="1"/>
          <p:nvPr/>
        </p:nvSpPr>
        <p:spPr>
          <a:xfrm>
            <a:off x="680190" y="2707959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Otter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BC4CABF0-DB3B-4CB0-AA31-121F9C30FB03}"/>
              </a:ext>
            </a:extLst>
          </p:cNvPr>
          <p:cNvSpPr/>
          <p:nvPr/>
        </p:nvSpPr>
        <p:spPr>
          <a:xfrm rot="7596296">
            <a:off x="4343333" y="2997992"/>
            <a:ext cx="1979854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91D41D12-5137-4FD2-9398-B5D65DC20715}"/>
              </a:ext>
            </a:extLst>
          </p:cNvPr>
          <p:cNvSpPr/>
          <p:nvPr/>
        </p:nvSpPr>
        <p:spPr>
          <a:xfrm rot="14247379">
            <a:off x="1933769" y="3417652"/>
            <a:ext cx="1461559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0E16DC7-F481-40D2-B387-D61D7E5C0D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233484" y="455731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5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18851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is a food web?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4FFA12-904C-4ED6-9E69-CB2C639457BB}"/>
              </a:ext>
            </a:extLst>
          </p:cNvPr>
          <p:cNvSpPr txBox="1"/>
          <p:nvPr/>
        </p:nvSpPr>
        <p:spPr>
          <a:xfrm>
            <a:off x="180751" y="1313769"/>
            <a:ext cx="28939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</a:rPr>
              <a:t>A </a:t>
            </a:r>
            <a:r>
              <a:rPr lang="en-GB" sz="2400" b="1" dirty="0">
                <a:latin typeface="Century Gothic" panose="020B0502020202020204" pitchFamily="34" charset="0"/>
              </a:rPr>
              <a:t>food</a:t>
            </a:r>
            <a:r>
              <a:rPr lang="en-GB" sz="2400" dirty="0">
                <a:latin typeface="Century Gothic" panose="020B0502020202020204" pitchFamily="34" charset="0"/>
              </a:rPr>
              <a:t> </a:t>
            </a:r>
            <a:r>
              <a:rPr lang="en-GB" sz="2400" b="1" dirty="0">
                <a:latin typeface="Century Gothic" panose="020B0502020202020204" pitchFamily="34" charset="0"/>
              </a:rPr>
              <a:t>web</a:t>
            </a:r>
            <a:r>
              <a:rPr lang="en-GB" sz="2400" dirty="0">
                <a:latin typeface="Century Gothic" panose="020B0502020202020204" pitchFamily="34" charset="0"/>
              </a:rPr>
              <a:t> is a collection of food chains that interconnect within the same ecosystem.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</a:rPr>
              <a:t>There can be many different producers and consumers within a food web.  </a:t>
            </a:r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4910D0DD-E584-4A4A-B0F8-17E4A2CB4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38" y="1766432"/>
            <a:ext cx="5946462" cy="464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29F12A3-4139-42D3-BD95-BA3762813F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15350" y="639570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7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96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D06B48F-1B9D-4664-BE60-9B3A637E12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903901" y="1015403"/>
            <a:ext cx="2707668" cy="19122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98" y="375303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Who eats who in the food web?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picture containing sitting&#10;&#10;Description generated with high confidence">
            <a:extLst>
              <a:ext uri="{FF2B5EF4-FFF2-40B4-BE49-F238E27FC236}">
                <a16:creationId xmlns:a16="http://schemas.microsoft.com/office/drawing/2014/main" id="{B1E52B37-0C4E-4BCC-A791-0DB09E0340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608850" y="1105852"/>
            <a:ext cx="2382066" cy="2301672"/>
          </a:xfrm>
          <a:prstGeom prst="rect">
            <a:avLst/>
          </a:prstGeom>
        </p:spPr>
      </p:pic>
      <p:pic>
        <p:nvPicPr>
          <p:cNvPr id="11" name="Picture 10" descr="A close up of a bird&#10;&#10;Description generated with high confidence">
            <a:extLst>
              <a:ext uri="{FF2B5EF4-FFF2-40B4-BE49-F238E27FC236}">
                <a16:creationId xmlns:a16="http://schemas.microsoft.com/office/drawing/2014/main" id="{B403F159-ACCB-42DB-A8A9-8FDF08819D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-739370" y="2607623"/>
            <a:ext cx="3452327" cy="4374107"/>
          </a:xfrm>
          <a:prstGeom prst="rect">
            <a:avLst/>
          </a:prstGeom>
        </p:spPr>
      </p:pic>
      <p:pic>
        <p:nvPicPr>
          <p:cNvPr id="13" name="Picture 12" descr="A insect on the ground&#10;&#10;Description generated with high confidence">
            <a:extLst>
              <a:ext uri="{FF2B5EF4-FFF2-40B4-BE49-F238E27FC236}">
                <a16:creationId xmlns:a16="http://schemas.microsoft.com/office/drawing/2014/main" id="{3C26C850-DE2A-49D1-A441-221CE1A42C1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29877" y="2532859"/>
            <a:ext cx="2939963" cy="1548890"/>
          </a:xfrm>
          <a:prstGeom prst="rect">
            <a:avLst/>
          </a:prstGeom>
        </p:spPr>
      </p:pic>
      <p:pic>
        <p:nvPicPr>
          <p:cNvPr id="15" name="Picture 14" descr="A close up of a fish&#10;&#10;Description generated with high confidence">
            <a:extLst>
              <a:ext uri="{FF2B5EF4-FFF2-40B4-BE49-F238E27FC236}">
                <a16:creationId xmlns:a16="http://schemas.microsoft.com/office/drawing/2014/main" id="{23530658-9A3A-4020-B5F7-B3058985085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24662" y="5040544"/>
            <a:ext cx="4152262" cy="15488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3A8B0E-A6FD-4442-9FF6-5569AF134FC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81896" y="3893187"/>
            <a:ext cx="1876354" cy="1749295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A8F53159-4C42-404F-9915-726379EEDD07}"/>
              </a:ext>
            </a:extLst>
          </p:cNvPr>
          <p:cNvSpPr/>
          <p:nvPr/>
        </p:nvSpPr>
        <p:spPr>
          <a:xfrm rot="16200000">
            <a:off x="2301546" y="3493727"/>
            <a:ext cx="104130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66F1AB-5757-4CBA-9D32-8F37C7CC0058}"/>
              </a:ext>
            </a:extLst>
          </p:cNvPr>
          <p:cNvSpPr txBox="1"/>
          <p:nvPr/>
        </p:nvSpPr>
        <p:spPr>
          <a:xfrm>
            <a:off x="2799708" y="5642481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Algae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2F2D9A-4F97-4C43-B8ED-0E75D5E87788}"/>
              </a:ext>
            </a:extLst>
          </p:cNvPr>
          <p:cNvSpPr txBox="1"/>
          <p:nvPr/>
        </p:nvSpPr>
        <p:spPr>
          <a:xfrm>
            <a:off x="2620536" y="2642637"/>
            <a:ext cx="1362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Shrimp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D39544-8652-40BF-A48B-BC525CD7DBC2}"/>
              </a:ext>
            </a:extLst>
          </p:cNvPr>
          <p:cNvSpPr txBox="1"/>
          <p:nvPr/>
        </p:nvSpPr>
        <p:spPr>
          <a:xfrm>
            <a:off x="5285496" y="6314040"/>
            <a:ext cx="1476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Salmon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189F05-962B-47B5-A143-606ECFB8EE3E}"/>
              </a:ext>
            </a:extLst>
          </p:cNvPr>
          <p:cNvSpPr txBox="1"/>
          <p:nvPr/>
        </p:nvSpPr>
        <p:spPr>
          <a:xfrm>
            <a:off x="986793" y="6043204"/>
            <a:ext cx="1217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Heron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3B1742-5904-4D5B-B843-917BD2EAC22F}"/>
              </a:ext>
            </a:extLst>
          </p:cNvPr>
          <p:cNvSpPr txBox="1"/>
          <p:nvPr/>
        </p:nvSpPr>
        <p:spPr>
          <a:xfrm>
            <a:off x="7578985" y="3109762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Seal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3488E6-0887-49FC-BDFF-0559FF766490}"/>
              </a:ext>
            </a:extLst>
          </p:cNvPr>
          <p:cNvSpPr txBox="1"/>
          <p:nvPr/>
        </p:nvSpPr>
        <p:spPr>
          <a:xfrm>
            <a:off x="5398277" y="3954155"/>
            <a:ext cx="1350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Mayfly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05E520-10E4-49AB-B8AB-BA11A443CA60}"/>
              </a:ext>
            </a:extLst>
          </p:cNvPr>
          <p:cNvSpPr/>
          <p:nvPr/>
        </p:nvSpPr>
        <p:spPr>
          <a:xfrm rot="19825123">
            <a:off x="3985436" y="4027774"/>
            <a:ext cx="1592276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A7FFD2-64AE-49F1-B4EA-48FEF8AA3CB6}"/>
              </a:ext>
            </a:extLst>
          </p:cNvPr>
          <p:cNvSpPr/>
          <p:nvPr/>
        </p:nvSpPr>
        <p:spPr>
          <a:xfrm rot="3320221">
            <a:off x="6606608" y="4612285"/>
            <a:ext cx="104130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2C07959E-87CA-499E-B917-F0854FD3A509}"/>
              </a:ext>
            </a:extLst>
          </p:cNvPr>
          <p:cNvSpPr/>
          <p:nvPr/>
        </p:nvSpPr>
        <p:spPr>
          <a:xfrm rot="16200000">
            <a:off x="7151466" y="4293080"/>
            <a:ext cx="1748822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A41B573E-22A6-4746-889C-3E63D69F5444}"/>
              </a:ext>
            </a:extLst>
          </p:cNvPr>
          <p:cNvSpPr/>
          <p:nvPr/>
        </p:nvSpPr>
        <p:spPr>
          <a:xfrm rot="10800000">
            <a:off x="2194497" y="6302429"/>
            <a:ext cx="3090998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831C601A-529D-4455-86A4-6E6054639E0D}"/>
              </a:ext>
            </a:extLst>
          </p:cNvPr>
          <p:cNvSpPr/>
          <p:nvPr/>
        </p:nvSpPr>
        <p:spPr>
          <a:xfrm rot="2885929">
            <a:off x="3481196" y="3942800"/>
            <a:ext cx="3142038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F6E1642-5B6C-4225-B01C-94BE99D769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559008" y="5040544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5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2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 animBg="1"/>
      <p:bldP spid="22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577"/>
            <a:ext cx="9144000" cy="68574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9C241C-B580-42EC-804F-5CBFE345A433}"/>
              </a:ext>
            </a:extLst>
          </p:cNvPr>
          <p:cNvSpPr/>
          <p:nvPr/>
        </p:nvSpPr>
        <p:spPr>
          <a:xfrm>
            <a:off x="107577" y="1808980"/>
            <a:ext cx="876748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en-GB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A </a:t>
            </a:r>
            <a:r>
              <a:rPr lang="en-GB" sz="2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food web </a:t>
            </a:r>
            <a:r>
              <a:rPr lang="en-GB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consists of many food chains. </a:t>
            </a:r>
          </a:p>
          <a:p>
            <a:pPr marL="342900" indent="-342900">
              <a:buBlip>
                <a:blip r:embed="rId5"/>
              </a:buBlip>
            </a:pPr>
            <a:endParaRPr lang="en-GB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 food chain only follows one path, as animals find food. </a:t>
            </a:r>
            <a:br>
              <a:rPr lang="en-GB" sz="20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eg</a:t>
            </a:r>
            <a:r>
              <a:rPr lang="en-GB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: grass is eaten by a grasshopper which is eaten by a frog which is eaten by a snake which is eaten by a hawk. </a:t>
            </a:r>
          </a:p>
          <a:p>
            <a:endParaRPr lang="en-GB" sz="2000" b="1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 food web shows the many different paths plants and animals are connected. </a:t>
            </a:r>
            <a:br>
              <a:rPr lang="en-GB" sz="20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0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eg</a:t>
            </a:r>
            <a:r>
              <a:rPr lang="en-GB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: A hawk might also eat a mouse, a squirrel, a frog or some other animal. The snake may eat a beetle, a caterpillar, or some other animal. And so on for all the other animals in the food chain.</a:t>
            </a:r>
          </a:p>
          <a:p>
            <a:pPr marL="342900" indent="-342900">
              <a:buBlip>
                <a:blip r:embed="rId5"/>
              </a:buBlip>
            </a:pPr>
            <a:endParaRPr lang="en-GB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 food web is several food chains connected together. </a:t>
            </a:r>
            <a:endParaRPr lang="en-GB" sz="2000" b="0" i="0" u="none" strike="noStrike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D4641E-AF75-4F64-8A34-A68419F75723}"/>
              </a:ext>
            </a:extLst>
          </p:cNvPr>
          <p:cNvSpPr txBox="1"/>
          <p:nvPr/>
        </p:nvSpPr>
        <p:spPr>
          <a:xfrm>
            <a:off x="0" y="42323"/>
            <a:ext cx="9141858" cy="1461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is the difference between a food chain and a food web?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drawing of a person&#10;&#10;Description generated with high confidence">
            <a:extLst>
              <a:ext uri="{FF2B5EF4-FFF2-40B4-BE49-F238E27FC236}">
                <a16:creationId xmlns:a16="http://schemas.microsoft.com/office/drawing/2014/main" id="{35B9EAB0-B822-415B-965C-3A638FFBC7B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793" t="4434" r="4797" b="4251"/>
          <a:stretch/>
        </p:blipFill>
        <p:spPr>
          <a:xfrm>
            <a:off x="7661430" y="5394357"/>
            <a:ext cx="1426636" cy="1461555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EE257E4-ECFE-4762-AB2F-CF74F57A3C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44781" y="6125134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87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6A8618-0B16-443B-B485-CAB91FB9FA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5699" y="-536"/>
            <a:ext cx="4972601" cy="6858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EDC12F8-F69C-4618-9B8F-C172228135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63684" y="523992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571" y="365126"/>
            <a:ext cx="78867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6A8618-0B16-443B-B485-CAB91FB9FA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783" b="39584"/>
          <a:stretch/>
        </p:blipFill>
        <p:spPr>
          <a:xfrm>
            <a:off x="367323" y="19858"/>
            <a:ext cx="8328137" cy="6817747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0E5E41DF-BFA5-43DD-83A0-12CC658142BB}"/>
              </a:ext>
            </a:extLst>
          </p:cNvPr>
          <p:cNvSpPr/>
          <p:nvPr/>
        </p:nvSpPr>
        <p:spPr>
          <a:xfrm rot="10800000">
            <a:off x="3298481" y="3666927"/>
            <a:ext cx="3800474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79256B8-8B43-4BC9-A877-EA41750FF673}"/>
              </a:ext>
            </a:extLst>
          </p:cNvPr>
          <p:cNvSpPr/>
          <p:nvPr/>
        </p:nvSpPr>
        <p:spPr>
          <a:xfrm rot="18915033">
            <a:off x="2733279" y="2982261"/>
            <a:ext cx="877238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AE72B4A-3DB7-4D52-9BCC-4F1E26B3309C}"/>
              </a:ext>
            </a:extLst>
          </p:cNvPr>
          <p:cNvSpPr/>
          <p:nvPr/>
        </p:nvSpPr>
        <p:spPr>
          <a:xfrm rot="15089275">
            <a:off x="4750094" y="4023668"/>
            <a:ext cx="1823410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C074296-70A7-4CCD-AD66-68DB476718CC}"/>
              </a:ext>
            </a:extLst>
          </p:cNvPr>
          <p:cNvSpPr/>
          <p:nvPr/>
        </p:nvSpPr>
        <p:spPr>
          <a:xfrm rot="6843960">
            <a:off x="6578857" y="4306317"/>
            <a:ext cx="116174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1B56264-90AA-4F8B-B1C4-233E696BACE2}"/>
              </a:ext>
            </a:extLst>
          </p:cNvPr>
          <p:cNvSpPr/>
          <p:nvPr/>
        </p:nvSpPr>
        <p:spPr>
          <a:xfrm rot="3460946">
            <a:off x="1950356" y="4600375"/>
            <a:ext cx="753344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6AE99BB-6C03-4097-875C-57742841C91D}"/>
              </a:ext>
            </a:extLst>
          </p:cNvPr>
          <p:cNvSpPr/>
          <p:nvPr/>
        </p:nvSpPr>
        <p:spPr>
          <a:xfrm rot="2469376">
            <a:off x="2762007" y="4640500"/>
            <a:ext cx="216975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895E04F-6AD7-4218-982A-E96D4DB11B6A}"/>
              </a:ext>
            </a:extLst>
          </p:cNvPr>
          <p:cNvSpPr/>
          <p:nvPr/>
        </p:nvSpPr>
        <p:spPr>
          <a:xfrm rot="10800000">
            <a:off x="3927596" y="5623433"/>
            <a:ext cx="776775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58DCBC5-9117-4CEF-87AB-46649C86C4F4}"/>
              </a:ext>
            </a:extLst>
          </p:cNvPr>
          <p:cNvSpPr/>
          <p:nvPr/>
        </p:nvSpPr>
        <p:spPr>
          <a:xfrm rot="7417520">
            <a:off x="3084002" y="4253172"/>
            <a:ext cx="2467566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91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6D1FD7-A5A0-4F18-A9AE-5EA08BC159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418" y="0"/>
            <a:ext cx="5269163" cy="6858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19F96D9-A6FC-4B27-B52C-8C72BA2779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63981" y="464774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5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6D1FD7-A5A0-4F18-A9AE-5EA08BC159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334"/>
          <a:stretch/>
        </p:blipFill>
        <p:spPr>
          <a:xfrm>
            <a:off x="531495" y="0"/>
            <a:ext cx="8463915" cy="68008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4A14F-D4B0-4D38-802A-5D89E05BDD1B}"/>
              </a:ext>
            </a:extLst>
          </p:cNvPr>
          <p:cNvSpPr txBox="1"/>
          <p:nvPr/>
        </p:nvSpPr>
        <p:spPr>
          <a:xfrm>
            <a:off x="4881402" y="403469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3048F9-C968-49FB-84B1-FC96D181A7B3}"/>
              </a:ext>
            </a:extLst>
          </p:cNvPr>
          <p:cNvSpPr txBox="1"/>
          <p:nvPr/>
        </p:nvSpPr>
        <p:spPr>
          <a:xfrm>
            <a:off x="5112876" y="5400151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544C60-8501-46C1-B569-3ECD52BDEDDB}"/>
              </a:ext>
            </a:extLst>
          </p:cNvPr>
          <p:cNvSpPr txBox="1"/>
          <p:nvPr/>
        </p:nvSpPr>
        <p:spPr>
          <a:xfrm>
            <a:off x="4464859" y="329007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E687DD-5B15-4888-BCAB-4DE75CA3D060}"/>
              </a:ext>
            </a:extLst>
          </p:cNvPr>
          <p:cNvSpPr txBox="1"/>
          <p:nvPr/>
        </p:nvSpPr>
        <p:spPr>
          <a:xfrm>
            <a:off x="4259812" y="594149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4468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7" name="Picture 6" descr="A picture containing text, map&#10;&#10;Description generated with high confidence">
            <a:extLst>
              <a:ext uri="{FF2B5EF4-FFF2-40B4-BE49-F238E27FC236}">
                <a16:creationId xmlns:a16="http://schemas.microsoft.com/office/drawing/2014/main" id="{E1009FC7-B798-40FD-A237-FC9B8CE29F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39" t="8686" r="11717" b="19239"/>
          <a:stretch/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  <p:pic>
        <p:nvPicPr>
          <p:cNvPr id="5" name="Picture 4" descr="A insect on the ground&#10;&#10;Description generated with high confidence">
            <a:extLst>
              <a:ext uri="{FF2B5EF4-FFF2-40B4-BE49-F238E27FC236}">
                <a16:creationId xmlns:a16="http://schemas.microsoft.com/office/drawing/2014/main" id="{6947171E-648C-4187-BB44-8125F07DD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36" y="4105567"/>
            <a:ext cx="2236793" cy="1178432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AD70254-CA2D-4201-82AF-F540A57A2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9797" y="2359905"/>
            <a:ext cx="1156302" cy="956310"/>
          </a:xfrm>
          <a:prstGeom prst="rect">
            <a:avLst/>
          </a:prstGeom>
        </p:spPr>
      </p:pic>
      <p:pic>
        <p:nvPicPr>
          <p:cNvPr id="13" name="Picture 12" descr="A close up of a fish&#10;&#10;Description generated with high confidence">
            <a:extLst>
              <a:ext uri="{FF2B5EF4-FFF2-40B4-BE49-F238E27FC236}">
                <a16:creationId xmlns:a16="http://schemas.microsoft.com/office/drawing/2014/main" id="{C3E6292A-E4D1-41DF-9702-45C83F55C6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0855" y="5108446"/>
            <a:ext cx="2589503" cy="965944"/>
          </a:xfrm>
          <a:prstGeom prst="rect">
            <a:avLst/>
          </a:prstGeom>
        </p:spPr>
      </p:pic>
      <p:pic>
        <p:nvPicPr>
          <p:cNvPr id="15" name="Picture 14" descr="A close up of an animal&#10;&#10;Description generated with very high confidence">
            <a:extLst>
              <a:ext uri="{FF2B5EF4-FFF2-40B4-BE49-F238E27FC236}">
                <a16:creationId xmlns:a16="http://schemas.microsoft.com/office/drawing/2014/main" id="{8A62B96A-5AD9-4F4E-9C53-2CEFAD4C15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6730" y="3227737"/>
            <a:ext cx="1242198" cy="1402842"/>
          </a:xfrm>
          <a:prstGeom prst="rect">
            <a:avLst/>
          </a:prstGeom>
        </p:spPr>
      </p:pic>
      <p:pic>
        <p:nvPicPr>
          <p:cNvPr id="17" name="Picture 16" descr="A close up of a logo&#10;&#10;Description generated with high confidence">
            <a:extLst>
              <a:ext uri="{FF2B5EF4-FFF2-40B4-BE49-F238E27FC236}">
                <a16:creationId xmlns:a16="http://schemas.microsoft.com/office/drawing/2014/main" id="{29035014-93C3-4EC4-BEF5-D89F476801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6730" y="4954780"/>
            <a:ext cx="2094683" cy="1178433"/>
          </a:xfrm>
          <a:prstGeom prst="rect">
            <a:avLst/>
          </a:prstGeom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39967151-B081-42AC-8ED2-24866E734B73}"/>
              </a:ext>
            </a:extLst>
          </p:cNvPr>
          <p:cNvSpPr/>
          <p:nvPr/>
        </p:nvSpPr>
        <p:spPr>
          <a:xfrm rot="20067811">
            <a:off x="2774445" y="3998019"/>
            <a:ext cx="1341144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C94258F9-D351-4D9D-BCC2-F89E1F3323DC}"/>
              </a:ext>
            </a:extLst>
          </p:cNvPr>
          <p:cNvSpPr/>
          <p:nvPr/>
        </p:nvSpPr>
        <p:spPr>
          <a:xfrm rot="13035580">
            <a:off x="4874343" y="4323318"/>
            <a:ext cx="1341144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3209466-479D-4DAB-B3EE-9424437F39C5}"/>
              </a:ext>
            </a:extLst>
          </p:cNvPr>
          <p:cNvSpPr/>
          <p:nvPr/>
        </p:nvSpPr>
        <p:spPr>
          <a:xfrm rot="16200000">
            <a:off x="4258314" y="4553800"/>
            <a:ext cx="65151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5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15489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is a habitat?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drawing of a person&#10;&#10;Description generated with high confidence">
            <a:extLst>
              <a:ext uri="{FF2B5EF4-FFF2-40B4-BE49-F238E27FC236}">
                <a16:creationId xmlns:a16="http://schemas.microsoft.com/office/drawing/2014/main" id="{94E44B26-1E2E-4AA6-A1B4-0578DF8562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793" t="4434" r="4797" b="4251"/>
          <a:stretch/>
        </p:blipFill>
        <p:spPr>
          <a:xfrm>
            <a:off x="6938909" y="4590267"/>
            <a:ext cx="2192444" cy="22461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E9A54B-F3EE-4850-BAB1-6629F5C27725}"/>
              </a:ext>
            </a:extLst>
          </p:cNvPr>
          <p:cNvSpPr/>
          <p:nvPr/>
        </p:nvSpPr>
        <p:spPr>
          <a:xfrm>
            <a:off x="312901" y="767294"/>
            <a:ext cx="8592263" cy="2363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The place in which a plant or animal lives is called its </a:t>
            </a:r>
            <a:r>
              <a:rPr lang="en-GB" sz="2000" b="1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habitat</a:t>
            </a:r>
            <a:endParaRPr lang="en-GB" sz="2000" dirty="0">
              <a:latin typeface="Century Gothic" panose="020B0502020202020204" pitchFamily="34" charset="0"/>
              <a:ea typeface="Century Gothic" panose="020B0502020202020204" pitchFamily="34" charset="0"/>
              <a:cs typeface="Century Gothic" panose="020B0502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The </a:t>
            </a:r>
            <a:r>
              <a:rPr lang="en-GB" sz="2000" b="1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habitat</a:t>
            </a:r>
            <a:r>
              <a:rPr lang="en-GB" sz="20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must have everything that a living thing needs to survive.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0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There are many different types of </a:t>
            </a:r>
            <a:r>
              <a:rPr lang="en-GB" sz="2000" b="1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habitats</a:t>
            </a:r>
            <a:r>
              <a:rPr lang="en-GB" sz="20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but we want to look today at is the </a:t>
            </a:r>
            <a:r>
              <a:rPr lang="en-GB" sz="2000" b="1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river habitat</a:t>
            </a:r>
            <a:endParaRPr lang="en-GB" sz="1200" dirty="0">
              <a:latin typeface="Century Gothic" panose="020B0502020202020204" pitchFamily="34" charset="0"/>
              <a:ea typeface="Century Gothic" panose="020B0502020202020204" pitchFamily="34" charset="0"/>
              <a:cs typeface="Century Gothic" panose="020B0502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n-GB" sz="1200" dirty="0">
              <a:latin typeface="Century Gothic" panose="020B0502020202020204" pitchFamily="34" charset="0"/>
              <a:ea typeface="Century Gothic" panose="020B0502020202020204" pitchFamily="34" charset="0"/>
              <a:cs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194EA9-BE87-4C6E-A056-052CDAE51B1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425" t="15249" r="4993" b="9642"/>
          <a:stretch/>
        </p:blipFill>
        <p:spPr>
          <a:xfrm>
            <a:off x="700823" y="2971799"/>
            <a:ext cx="5754596" cy="3663949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E5DE1FA-3F1C-4077-B4CB-906591A8AC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69345" y="441643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93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A drawing of a person&#10;&#10;Description generated with high confidence">
            <a:extLst>
              <a:ext uri="{FF2B5EF4-FFF2-40B4-BE49-F238E27FC236}">
                <a16:creationId xmlns:a16="http://schemas.microsoft.com/office/drawing/2014/main" id="{6437D4CE-739C-4313-BD7B-65DC3D35C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028" y="4843812"/>
            <a:ext cx="2007972" cy="201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11" name="Picture 10" descr="A plant in a field of tall grass&#10;&#10;Description generated with very high confidence">
            <a:extLst>
              <a:ext uri="{FF2B5EF4-FFF2-40B4-BE49-F238E27FC236}">
                <a16:creationId xmlns:a16="http://schemas.microsoft.com/office/drawing/2014/main" id="{94C163DB-C11C-414E-B46E-655A63F73B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450977" y="2394646"/>
            <a:ext cx="2907552" cy="2180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is a Riverbank habitat?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077969-6B29-4111-A824-F9AB37C6403D}"/>
              </a:ext>
            </a:extLst>
          </p:cNvPr>
          <p:cNvSpPr/>
          <p:nvPr/>
        </p:nvSpPr>
        <p:spPr>
          <a:xfrm>
            <a:off x="114636" y="783161"/>
            <a:ext cx="8622030" cy="5579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A </a:t>
            </a:r>
            <a:r>
              <a:rPr lang="en-GB" sz="2400" b="1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riverbank</a:t>
            </a: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is a habitat where land meets water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n-GB" sz="2400" dirty="0">
              <a:latin typeface="Century Gothic" panose="020B0502020202020204" pitchFamily="34" charset="0"/>
              <a:ea typeface="Century Gothic" panose="020B0502020202020204" pitchFamily="34" charset="0"/>
              <a:cs typeface="Century Gothic" panose="020B0502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It provides excellent habitat and food for many of the earth's organisms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n-GB" sz="20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Many rare plants and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trees grow by rivers as they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adapt to grow in wet soil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n-GB" sz="2400" dirty="0">
              <a:latin typeface="Century Gothic" panose="020B0502020202020204" pitchFamily="34" charset="0"/>
              <a:ea typeface="Century Gothic" panose="020B0502020202020204" pitchFamily="34" charset="0"/>
              <a:cs typeface="Century Gothic" panose="020B0502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Reeds and other plants like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bulrushes grow along the river banks</a:t>
            </a:r>
          </a:p>
        </p:txBody>
      </p:sp>
      <p:pic>
        <p:nvPicPr>
          <p:cNvPr id="7" name="Picture 6" descr="A body of water surrounded by trees&#10;&#10;Description generated with very high confidence">
            <a:extLst>
              <a:ext uri="{FF2B5EF4-FFF2-40B4-BE49-F238E27FC236}">
                <a16:creationId xmlns:a16="http://schemas.microsoft.com/office/drawing/2014/main" id="{46A60C93-E3E5-4D6B-80AF-1F06EEC289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762107" y="4572177"/>
            <a:ext cx="3381893" cy="2313743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1F8CD14-1CB1-48A3-A66A-97D687B38C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19938" y="383120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2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89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5184"/>
            <a:ext cx="9141858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Plant and trees on the Riverbank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F3A7C-9866-46B1-BB63-78D73FF2861A}"/>
              </a:ext>
            </a:extLst>
          </p:cNvPr>
          <p:cNvSpPr/>
          <p:nvPr/>
        </p:nvSpPr>
        <p:spPr>
          <a:xfrm>
            <a:off x="280035" y="922031"/>
            <a:ext cx="8555355" cy="1958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Plants help rivers and streams in several ways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The shade from the trees keeps the water cool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Fallen leaves from the plants overhanging the water introduce nutrients into the underwater food chain</a:t>
            </a:r>
          </a:p>
        </p:txBody>
      </p:sp>
      <p:pic>
        <p:nvPicPr>
          <p:cNvPr id="7" name="Picture 6" descr="A tree next to a body of water&#10;&#10;Description generated with very high confidence">
            <a:extLst>
              <a:ext uri="{FF2B5EF4-FFF2-40B4-BE49-F238E27FC236}">
                <a16:creationId xmlns:a16="http://schemas.microsoft.com/office/drawing/2014/main" id="{75DBEF41-5097-447C-9917-5F8825E38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80035" y="3073559"/>
            <a:ext cx="5857875" cy="3590925"/>
          </a:xfrm>
          <a:prstGeom prst="rect">
            <a:avLst/>
          </a:prstGeom>
        </p:spPr>
      </p:pic>
      <p:pic>
        <p:nvPicPr>
          <p:cNvPr id="10" name="Picture 9" descr="A river running through a forest&#10;&#10;Description generated with very high confidence">
            <a:extLst>
              <a:ext uri="{FF2B5EF4-FFF2-40B4-BE49-F238E27FC236}">
                <a16:creationId xmlns:a16="http://schemas.microsoft.com/office/drawing/2014/main" id="{FCA2EBBC-1B95-4FFF-A1FD-C8F6554C42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284794" y="3056049"/>
            <a:ext cx="2721750" cy="3629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FB33DAA-BB54-438A-B6F9-19615F03271A}"/>
              </a:ext>
            </a:extLst>
          </p:cNvPr>
          <p:cNvSpPr txBox="1"/>
          <p:nvPr/>
        </p:nvSpPr>
        <p:spPr>
          <a:xfrm>
            <a:off x="2150250" y="7008000"/>
            <a:ext cx="51435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9" tooltip="http://commons.wikimedia.org/wiki/File:Alder_trees_beaulieu_river_fawley_ford.jpg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10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921BB97-2743-436F-9B47-7E7DE401ED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68201" y="2546964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9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32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5184"/>
            <a:ext cx="9141858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The Riverbank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F3A7C-9866-46B1-BB63-78D73FF2861A}"/>
              </a:ext>
            </a:extLst>
          </p:cNvPr>
          <p:cNvSpPr/>
          <p:nvPr/>
        </p:nvSpPr>
        <p:spPr>
          <a:xfrm>
            <a:off x="280035" y="922031"/>
            <a:ext cx="8555355" cy="323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3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Eventually, the trees growing along a river or stream bank will start to topple because the moving water is slowly eroding soil away from their roots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3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When those trees lose their “foot-hold” they will fall across and into the water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3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The trunk and branches create wonderful habitat for lots of small creatures that need shelter underwater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26C7FF-A320-41E8-A2B5-5352AA1F57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30155" y="4175781"/>
            <a:ext cx="3322159" cy="24916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1758C6-0E30-49E5-BE82-D1DB8185DB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113729" y="4175781"/>
            <a:ext cx="3322159" cy="24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5184"/>
            <a:ext cx="9141858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lives on the Riverbank?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F3A7C-9866-46B1-BB63-78D73FF2861A}"/>
              </a:ext>
            </a:extLst>
          </p:cNvPr>
          <p:cNvSpPr/>
          <p:nvPr/>
        </p:nvSpPr>
        <p:spPr>
          <a:xfrm>
            <a:off x="280035" y="922031"/>
            <a:ext cx="8555355" cy="1958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Ducks, voles and otters make their homes on the river banks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Birds such as kingfishers eat small fish from the river 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5"/>
              </a:buBlip>
            </a:pPr>
            <a:r>
              <a:rPr lang="en-GB" sz="24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Other animals use the river for food and for drinking</a:t>
            </a:r>
          </a:p>
        </p:txBody>
      </p:sp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B21988F-46AF-4B88-8CC6-0C4B6EC215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008" y="3031003"/>
            <a:ext cx="2253998" cy="1864151"/>
          </a:xfrm>
          <a:prstGeom prst="rect">
            <a:avLst/>
          </a:prstGeom>
        </p:spPr>
      </p:pic>
      <p:pic>
        <p:nvPicPr>
          <p:cNvPr id="11" name="Picture 10" descr="A close up of an animal&#10;&#10;Description generated with very high confidence">
            <a:extLst>
              <a:ext uri="{FF2B5EF4-FFF2-40B4-BE49-F238E27FC236}">
                <a16:creationId xmlns:a16="http://schemas.microsoft.com/office/drawing/2014/main" id="{AFA2CAD6-2251-4922-A4EB-FAF8987B29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2596" y="4482590"/>
            <a:ext cx="2038100" cy="2301672"/>
          </a:xfrm>
          <a:prstGeom prst="rect">
            <a:avLst/>
          </a:prstGeom>
        </p:spPr>
      </p:pic>
      <p:pic>
        <p:nvPicPr>
          <p:cNvPr id="14" name="Picture 13" descr="A duck in the water&#10;&#10;Description generated with very high confidence">
            <a:extLst>
              <a:ext uri="{FF2B5EF4-FFF2-40B4-BE49-F238E27FC236}">
                <a16:creationId xmlns:a16="http://schemas.microsoft.com/office/drawing/2014/main" id="{3CD3D306-B68C-4EFA-B5C5-0933FDEBE3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941" t="12439" r="30941"/>
          <a:stretch/>
        </p:blipFill>
        <p:spPr>
          <a:xfrm>
            <a:off x="3292705" y="3428641"/>
            <a:ext cx="2984192" cy="2686515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4592574-5741-4B36-855A-FD3E60E1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41518" y="406172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7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89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84840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lives in rivers?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close up of a fish&#10;&#10;Description generated with high confidence">
            <a:extLst>
              <a:ext uri="{FF2B5EF4-FFF2-40B4-BE49-F238E27FC236}">
                <a16:creationId xmlns:a16="http://schemas.microsoft.com/office/drawing/2014/main" id="{2784D03E-3951-49DF-89B1-C661C53DA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162" y="3694138"/>
            <a:ext cx="3179534" cy="1186039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F3A22C12-3BEC-4B29-AD69-03E679DEC6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4039" y="5231739"/>
            <a:ext cx="2753176" cy="154889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BC0A0C-B471-4E42-9AD9-E4F835A60CE9}"/>
              </a:ext>
            </a:extLst>
          </p:cNvPr>
          <p:cNvSpPr/>
          <p:nvPr/>
        </p:nvSpPr>
        <p:spPr>
          <a:xfrm>
            <a:off x="173407" y="739706"/>
            <a:ext cx="8668033" cy="322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8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Within rivers you will find many different kinds of plants and animals living here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800" dirty="0"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Many invertebrates live in rivers as well, but we will learn more about next week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Blip>
                <a:blip r:embed="rId7"/>
              </a:buBlip>
            </a:pPr>
            <a:r>
              <a:rPr lang="en-GB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size and shape of the river can determine what lives there</a:t>
            </a:r>
            <a:endParaRPr lang="en-GB" sz="24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A insect on the ground&#10;&#10;Description generated with high confidence">
            <a:extLst>
              <a:ext uri="{FF2B5EF4-FFF2-40B4-BE49-F238E27FC236}">
                <a16:creationId xmlns:a16="http://schemas.microsoft.com/office/drawing/2014/main" id="{DA0F429C-7FC6-4E7A-8D68-5DAA8D0E22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231739"/>
            <a:ext cx="2939963" cy="15488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3512B8-F631-43A6-9D18-1AE4BEC24A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7867" y="5023865"/>
            <a:ext cx="1876354" cy="1749295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9DBF765-9E31-42AC-86AC-78BC8CCDF2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54975" y="439946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7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92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36275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What is a food chain?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B19F9E-19D2-4D3A-844E-CF4324F6EAC6}"/>
              </a:ext>
            </a:extLst>
          </p:cNvPr>
          <p:cNvSpPr/>
          <p:nvPr/>
        </p:nvSpPr>
        <p:spPr>
          <a:xfrm>
            <a:off x="228600" y="899733"/>
            <a:ext cx="86410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6"/>
              </a:buBlip>
            </a:pPr>
            <a:r>
              <a:rPr lang="en-GB" sz="2400" dirty="0">
                <a:latin typeface="Century Gothic" panose="020B0502020202020204" pitchFamily="34" charset="0"/>
              </a:rPr>
              <a:t>All living things depend on other living things for food</a:t>
            </a: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r>
              <a:rPr lang="en-GB" sz="2400" dirty="0">
                <a:latin typeface="Century Gothic" panose="020B0502020202020204" pitchFamily="34" charset="0"/>
              </a:rPr>
              <a:t>A </a:t>
            </a:r>
            <a:r>
              <a:rPr lang="en-GB" sz="2400" b="1" dirty="0">
                <a:latin typeface="Century Gothic" panose="020B0502020202020204" pitchFamily="34" charset="0"/>
              </a:rPr>
              <a:t>food</a:t>
            </a:r>
            <a:r>
              <a:rPr lang="en-GB" sz="2400" dirty="0">
                <a:latin typeface="Century Gothic" panose="020B0502020202020204" pitchFamily="34" charset="0"/>
              </a:rPr>
              <a:t> </a:t>
            </a:r>
            <a:r>
              <a:rPr lang="en-GB" sz="2400" b="1" dirty="0">
                <a:latin typeface="Century Gothic" panose="020B0502020202020204" pitchFamily="34" charset="0"/>
              </a:rPr>
              <a:t>chain</a:t>
            </a:r>
            <a:r>
              <a:rPr lang="en-GB" sz="2400" dirty="0">
                <a:latin typeface="Century Gothic" panose="020B0502020202020204" pitchFamily="34" charset="0"/>
              </a:rPr>
              <a:t> shows how each living thing gets food, and how nutrients and energy are passed from creature to creature</a:t>
            </a: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r>
              <a:rPr lang="en-GB" sz="2400" dirty="0">
                <a:latin typeface="Century Gothic" panose="020B0502020202020204" pitchFamily="34" charset="0"/>
              </a:rPr>
              <a:t>They begin with plant life and end with animal life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6"/>
              </a:buBlip>
            </a:pPr>
            <a:r>
              <a:rPr lang="en-GB" sz="2400" dirty="0">
                <a:latin typeface="Century Gothic" panose="020B0502020202020204" pitchFamily="34" charset="0"/>
              </a:rPr>
              <a:t>The arrows show who gets eaten by what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</p:txBody>
      </p:sp>
      <p:pic>
        <p:nvPicPr>
          <p:cNvPr id="13" name="Picture 12" descr="A close up of a piece of paper&#10;&#10;Description generated with high confidence">
            <a:extLst>
              <a:ext uri="{FF2B5EF4-FFF2-40B4-BE49-F238E27FC236}">
                <a16:creationId xmlns:a16="http://schemas.microsoft.com/office/drawing/2014/main" id="{30E0297B-3C21-42D5-96F5-A91F1B78A2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67792" y="2778718"/>
            <a:ext cx="8362695" cy="2458084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C8D1E08-5373-449E-9197-FE461775A9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41518" y="508492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71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36275"/>
            <a:ext cx="9141858" cy="75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95C11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eats who? </a:t>
            </a:r>
            <a:endParaRPr lang="en-GB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082708-5CF0-4FFF-B926-0CF681DD38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16007" r="28380"/>
          <a:stretch/>
        </p:blipFill>
        <p:spPr>
          <a:xfrm>
            <a:off x="7292586" y="3506119"/>
            <a:ext cx="1849272" cy="2986755"/>
          </a:xfrm>
          <a:prstGeom prst="rect">
            <a:avLst/>
          </a:prstGeom>
        </p:spPr>
      </p:pic>
      <p:pic>
        <p:nvPicPr>
          <p:cNvPr id="9" name="Picture 8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D08D8061-C7D6-43E7-B059-D9392A61ACC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b="14540"/>
          <a:stretch/>
        </p:blipFill>
        <p:spPr>
          <a:xfrm>
            <a:off x="223892" y="4202177"/>
            <a:ext cx="3195949" cy="21303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6E1DAF-D46B-441E-BD1F-DAF9B338F3A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rcRect l="1" r="22910" b="4309"/>
          <a:stretch/>
        </p:blipFill>
        <p:spPr>
          <a:xfrm rot="1066133">
            <a:off x="266949" y="508109"/>
            <a:ext cx="2620370" cy="21396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BE191A-7425-4C8A-94E1-2DA7D537F6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024730" y="3113239"/>
            <a:ext cx="2204797" cy="21303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5D35918-C6BD-41BF-BFD4-B30F732979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 rot="1037416">
            <a:off x="3897947" y="612456"/>
            <a:ext cx="5039452" cy="21564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468BC02-160C-4EED-8450-7808AF37BA54}"/>
              </a:ext>
            </a:extLst>
          </p:cNvPr>
          <p:cNvSpPr txBox="1"/>
          <p:nvPr/>
        </p:nvSpPr>
        <p:spPr>
          <a:xfrm>
            <a:off x="680127" y="2444089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Squid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5C69F0-9026-47DF-AEFF-98622DC98C73}"/>
              </a:ext>
            </a:extLst>
          </p:cNvPr>
          <p:cNvSpPr txBox="1"/>
          <p:nvPr/>
        </p:nvSpPr>
        <p:spPr>
          <a:xfrm>
            <a:off x="1101066" y="6231264"/>
            <a:ext cx="1055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Crab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EB2391-3D89-4A70-9879-F41801C267F0}"/>
              </a:ext>
            </a:extLst>
          </p:cNvPr>
          <p:cNvSpPr txBox="1"/>
          <p:nvPr/>
        </p:nvSpPr>
        <p:spPr>
          <a:xfrm>
            <a:off x="4844051" y="5005759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Seal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0ADB88-2560-49E6-A117-1DD616B8248F}"/>
              </a:ext>
            </a:extLst>
          </p:cNvPr>
          <p:cNvSpPr txBox="1"/>
          <p:nvPr/>
        </p:nvSpPr>
        <p:spPr>
          <a:xfrm>
            <a:off x="7290444" y="6198505"/>
            <a:ext cx="181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Seaweed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2520FB-30A3-4FA0-BC5B-B55584B327DC}"/>
              </a:ext>
            </a:extLst>
          </p:cNvPr>
          <p:cNvSpPr txBox="1"/>
          <p:nvPr/>
        </p:nvSpPr>
        <p:spPr>
          <a:xfrm>
            <a:off x="5598147" y="2400029"/>
            <a:ext cx="1276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Whale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2945695E-4FA1-433E-B881-9A69F294A585}"/>
              </a:ext>
            </a:extLst>
          </p:cNvPr>
          <p:cNvSpPr/>
          <p:nvPr/>
        </p:nvSpPr>
        <p:spPr>
          <a:xfrm rot="10800000">
            <a:off x="3151302" y="5991650"/>
            <a:ext cx="4047891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CFC8D8-4BF6-462A-8A7B-13E43BA85E5C}"/>
              </a:ext>
            </a:extLst>
          </p:cNvPr>
          <p:cNvSpPr/>
          <p:nvPr/>
        </p:nvSpPr>
        <p:spPr>
          <a:xfrm rot="16849766">
            <a:off x="1138250" y="3546277"/>
            <a:ext cx="1367232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3F05CBC8-FC4A-45D2-8356-AC02A1689FBD}"/>
              </a:ext>
            </a:extLst>
          </p:cNvPr>
          <p:cNvSpPr/>
          <p:nvPr/>
        </p:nvSpPr>
        <p:spPr>
          <a:xfrm rot="2469376">
            <a:off x="2633123" y="2934264"/>
            <a:ext cx="1901631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647484F4-C688-491C-9F01-6B77C3A6F8A0}"/>
              </a:ext>
            </a:extLst>
          </p:cNvPr>
          <p:cNvSpPr/>
          <p:nvPr/>
        </p:nvSpPr>
        <p:spPr>
          <a:xfrm rot="17884387">
            <a:off x="5687890" y="3414518"/>
            <a:ext cx="1557973" cy="428625"/>
          </a:xfrm>
          <a:prstGeom prst="rightArrow">
            <a:avLst/>
          </a:prstGeom>
          <a:solidFill>
            <a:srgbClr val="95C1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5FE860F-1142-41F6-B27B-5ADD577947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986900" y="318089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08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664</Words>
  <Application>Microsoft Office PowerPoint</Application>
  <PresentationFormat>On-screen Show (4:3)</PresentationFormat>
  <Paragraphs>123</Paragraphs>
  <Slides>20</Slides>
  <Notes>7</Notes>
  <HiddenSlides>0</HiddenSlides>
  <MMClips>15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Office Theme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Lyndsey Herron</dc:creator>
  <cp:lastModifiedBy>Lisa Stewart</cp:lastModifiedBy>
  <cp:revision>208</cp:revision>
  <cp:lastPrinted>2019-01-10T15:52:04Z</cp:lastPrinted>
  <dcterms:created xsi:type="dcterms:W3CDTF">2018-09-26T11:41:42Z</dcterms:created>
  <dcterms:modified xsi:type="dcterms:W3CDTF">2020-05-07T12:42:50Z</dcterms:modified>
</cp:coreProperties>
</file>