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4a" ContentType="audio/mp4"/>
  <Default Extension="MOV" ContentType="video/quicktime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5"/>
  </p:notesMasterIdLst>
  <p:sldIdLst>
    <p:sldId id="266" r:id="rId2"/>
    <p:sldId id="267" r:id="rId3"/>
    <p:sldId id="319" r:id="rId4"/>
    <p:sldId id="315" r:id="rId5"/>
    <p:sldId id="316" r:id="rId6"/>
    <p:sldId id="320" r:id="rId7"/>
    <p:sldId id="284" r:id="rId8"/>
    <p:sldId id="276" r:id="rId9"/>
    <p:sldId id="321" r:id="rId10"/>
    <p:sldId id="281" r:id="rId11"/>
    <p:sldId id="291" r:id="rId12"/>
    <p:sldId id="308" r:id="rId13"/>
    <p:sldId id="310" r:id="rId14"/>
    <p:sldId id="309" r:id="rId15"/>
    <p:sldId id="312" r:id="rId16"/>
    <p:sldId id="311" r:id="rId17"/>
    <p:sldId id="295" r:id="rId18"/>
    <p:sldId id="326" r:id="rId19"/>
    <p:sldId id="296" r:id="rId20"/>
    <p:sldId id="322" r:id="rId21"/>
    <p:sldId id="297" r:id="rId22"/>
    <p:sldId id="305" r:id="rId23"/>
    <p:sldId id="260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70B4"/>
    <a:srgbClr val="95C1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61"/>
    <p:restoredTop sz="84408" autoAdjust="0"/>
  </p:normalViewPr>
  <p:slideViewPr>
    <p:cSldViewPr snapToGrid="0" snapToObjects="1">
      <p:cViewPr varScale="1">
        <p:scale>
          <a:sx n="93" d="100"/>
          <a:sy n="93" d="100"/>
        </p:scale>
        <p:origin x="1272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CB8A0D-B208-446A-80A2-9EE2A0B10698}" type="datetimeFigureOut">
              <a:rPr lang="en-GB" smtClean="0"/>
              <a:t>07/05/2020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4425B5-4EAF-4556-A872-0AE3BC0E3F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7274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4425B5-4EAF-4556-A872-0AE3BC0E3F6E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39523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GB" dirty="0"/>
              <a:t>Improved crop management</a:t>
            </a:r>
          </a:p>
          <a:p>
            <a:pPr marL="228600" indent="-228600">
              <a:buAutoNum type="arabicPeriod"/>
            </a:pPr>
            <a:r>
              <a:rPr lang="en-GB" dirty="0"/>
              <a:t>Buffer strips</a:t>
            </a:r>
          </a:p>
          <a:p>
            <a:pPr marL="228600" indent="-228600">
              <a:buAutoNum type="arabicPeriod"/>
            </a:pPr>
            <a:r>
              <a:rPr lang="en-GB" dirty="0"/>
              <a:t>Used hardstanding for feeding points</a:t>
            </a:r>
          </a:p>
          <a:p>
            <a:pPr marL="228600" indent="-228600">
              <a:buAutoNum type="arabicPeriod"/>
            </a:pPr>
            <a:r>
              <a:rPr lang="en-GB" dirty="0"/>
              <a:t>Installed drinking trough</a:t>
            </a:r>
          </a:p>
          <a:p>
            <a:pPr marL="228600" indent="-228600">
              <a:buAutoNum type="arabicPeriod"/>
            </a:pPr>
            <a:r>
              <a:rPr lang="en-GB" dirty="0"/>
              <a:t>Cleaned up his yard</a:t>
            </a:r>
          </a:p>
          <a:p>
            <a:pPr marL="228600" indent="-228600">
              <a:buAutoNum type="arabicPeriod"/>
            </a:pPr>
            <a:r>
              <a:rPr lang="en-GB" dirty="0"/>
              <a:t>Installed proper silage pit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4425B5-4EAF-4556-A872-0AE3BC0E3F6E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5338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GB" dirty="0"/>
              <a:t>Inaccurate fertiliser application</a:t>
            </a:r>
          </a:p>
          <a:p>
            <a:pPr marL="228600" indent="-228600">
              <a:buAutoNum type="arabicPeriod"/>
            </a:pPr>
            <a:r>
              <a:rPr lang="en-GB" dirty="0"/>
              <a:t>Increased dirty yard water </a:t>
            </a:r>
          </a:p>
          <a:p>
            <a:pPr marL="228600" indent="-228600">
              <a:buAutoNum type="arabicPeriod"/>
            </a:pPr>
            <a:r>
              <a:rPr lang="en-GB" dirty="0"/>
              <a:t>Pollution pathways</a:t>
            </a:r>
          </a:p>
          <a:p>
            <a:pPr marL="228600" indent="-228600">
              <a:buAutoNum type="arabicPeriod"/>
            </a:pPr>
            <a:r>
              <a:rPr lang="en-GB" dirty="0"/>
              <a:t>Overstocking wet ground</a:t>
            </a:r>
          </a:p>
          <a:p>
            <a:pPr marL="228600" indent="-228600">
              <a:buAutoNum type="arabicPeriod"/>
            </a:pPr>
            <a:r>
              <a:rPr lang="en-GB" dirty="0"/>
              <a:t>Unrestricted river access</a:t>
            </a:r>
          </a:p>
          <a:p>
            <a:pPr marL="228600" indent="-228600">
              <a:buAutoNum type="arabicPeriod"/>
            </a:pPr>
            <a:r>
              <a:rPr lang="en-GB" dirty="0"/>
              <a:t>Erosion of river bank</a:t>
            </a:r>
          </a:p>
          <a:p>
            <a:pPr marL="228600" indent="-228600">
              <a:buAutoNum type="arabicPeriod"/>
            </a:pPr>
            <a:r>
              <a:rPr lang="en-GB" dirty="0"/>
              <a:t>Poor location</a:t>
            </a:r>
          </a:p>
          <a:p>
            <a:pPr marL="228600" indent="-228600">
              <a:buAutoNum type="arabicPeriod"/>
            </a:pPr>
            <a:r>
              <a:rPr lang="en-GB" dirty="0"/>
              <a:t>Inappropriate crop location</a:t>
            </a:r>
          </a:p>
          <a:p>
            <a:pPr marL="228600" indent="-228600">
              <a:buAutoNum type="arabicPeriod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4425B5-4EAF-4556-A872-0AE3BC0E3F6E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94770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GB" dirty="0"/>
              <a:t>Improved crop management</a:t>
            </a:r>
          </a:p>
          <a:p>
            <a:pPr marL="228600" indent="-228600">
              <a:buAutoNum type="arabicPeriod"/>
            </a:pPr>
            <a:r>
              <a:rPr lang="en-GB" dirty="0"/>
              <a:t>Buffer strips</a:t>
            </a:r>
          </a:p>
          <a:p>
            <a:pPr marL="228600" indent="-228600">
              <a:buAutoNum type="arabicPeriod"/>
            </a:pPr>
            <a:r>
              <a:rPr lang="en-GB" dirty="0"/>
              <a:t>Used hardstanding for feeding points</a:t>
            </a:r>
          </a:p>
          <a:p>
            <a:pPr marL="228600" indent="-228600">
              <a:buAutoNum type="arabicPeriod"/>
            </a:pPr>
            <a:r>
              <a:rPr lang="en-GB" dirty="0"/>
              <a:t>Installed drinking trough</a:t>
            </a:r>
          </a:p>
          <a:p>
            <a:pPr marL="228600" indent="-228600">
              <a:buAutoNum type="arabicPeriod"/>
            </a:pPr>
            <a:r>
              <a:rPr lang="en-GB" dirty="0"/>
              <a:t>Cleaned up his yard</a:t>
            </a:r>
          </a:p>
          <a:p>
            <a:pPr marL="228600" indent="-228600">
              <a:buAutoNum type="arabicPeriod"/>
            </a:pPr>
            <a:r>
              <a:rPr lang="en-GB" dirty="0"/>
              <a:t>Installed proper silage pit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4425B5-4EAF-4556-A872-0AE3BC0E3F6E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5338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GB" dirty="0"/>
              <a:t>Factory waste</a:t>
            </a:r>
          </a:p>
          <a:p>
            <a:pPr marL="228600" indent="-228600">
              <a:buAutoNum type="arabicPeriod"/>
            </a:pPr>
            <a:r>
              <a:rPr lang="en-GB" dirty="0"/>
              <a:t>Spillage on street</a:t>
            </a:r>
          </a:p>
          <a:p>
            <a:pPr marL="228600" indent="-228600">
              <a:buAutoNum type="arabicPeriod"/>
            </a:pPr>
            <a:r>
              <a:rPr lang="en-GB" dirty="0"/>
              <a:t>Polluted pond</a:t>
            </a:r>
          </a:p>
          <a:p>
            <a:pPr marL="228600" indent="-228600">
              <a:buAutoNum type="arabicPeriod"/>
            </a:pPr>
            <a:r>
              <a:rPr lang="en-GB" dirty="0"/>
              <a:t>Non-permeable surfaces</a:t>
            </a:r>
          </a:p>
          <a:p>
            <a:pPr marL="228600" indent="-228600">
              <a:buAutoNum type="arabicPeriod"/>
            </a:pPr>
            <a:r>
              <a:rPr lang="en-GB" dirty="0"/>
              <a:t>Factory spillage/ oil into river</a:t>
            </a:r>
          </a:p>
          <a:p>
            <a:pPr marL="228600" indent="-228600">
              <a:buAutoNum type="arabicPeriod"/>
            </a:pPr>
            <a:r>
              <a:rPr lang="en-GB" dirty="0"/>
              <a:t>Construction</a:t>
            </a:r>
          </a:p>
          <a:p>
            <a:pPr marL="228600" indent="-228600">
              <a:buAutoNum type="arabicPeriod"/>
            </a:pPr>
            <a:r>
              <a:rPr lang="en-GB" dirty="0"/>
              <a:t>Rubbish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4425B5-4EAF-4556-A872-0AE3BC0E3F6E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3376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8E174-E362-514B-8C03-085C5807B8BB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3892A-E51B-894E-AAC7-F5218A599C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8E174-E362-514B-8C03-085C5807B8BB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3892A-E51B-894E-AAC7-F5218A599C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8E174-E362-514B-8C03-085C5807B8BB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3892A-E51B-894E-AAC7-F5218A599C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8E174-E362-514B-8C03-085C5807B8BB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3892A-E51B-894E-AAC7-F5218A599C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8E174-E362-514B-8C03-085C5807B8BB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3892A-E51B-894E-AAC7-F5218A599C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8E174-E362-514B-8C03-085C5807B8BB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3892A-E51B-894E-AAC7-F5218A599C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8E174-E362-514B-8C03-085C5807B8BB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3892A-E51B-894E-AAC7-F5218A599C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8E174-E362-514B-8C03-085C5807B8BB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3892A-E51B-894E-AAC7-F5218A599C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8E174-E362-514B-8C03-085C5807B8BB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3892A-E51B-894E-AAC7-F5218A599C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8E174-E362-514B-8C03-085C5807B8BB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3892A-E51B-894E-AAC7-F5218A599C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8E174-E362-514B-8C03-085C5807B8BB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3892A-E51B-894E-AAC7-F5218A599C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98E174-E362-514B-8C03-085C5807B8BB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33892A-E51B-894E-AAC7-F5218A599C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404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JP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jpg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3.jpg"/><Relationship Id="rId12" Type="http://schemas.openxmlformats.org/officeDocument/2006/relationships/image" Target="../media/image1.JP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7.png"/><Relationship Id="rId11" Type="http://schemas.openxmlformats.org/officeDocument/2006/relationships/image" Target="../media/image27.jpg"/><Relationship Id="rId5" Type="http://schemas.openxmlformats.org/officeDocument/2006/relationships/image" Target="../media/image22.JPG"/><Relationship Id="rId10" Type="http://schemas.openxmlformats.org/officeDocument/2006/relationships/image" Target="../media/image26.jpg"/><Relationship Id="rId4" Type="http://schemas.openxmlformats.org/officeDocument/2006/relationships/image" Target="../media/image6.jpg"/><Relationship Id="rId9" Type="http://schemas.openxmlformats.org/officeDocument/2006/relationships/image" Target="../media/image25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commons.wikimedia.org/wiki/File:Plecoptera.jpg" TargetMode="Externa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8.jpg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7.png"/><Relationship Id="rId5" Type="http://schemas.openxmlformats.org/officeDocument/2006/relationships/image" Target="../media/image23.jpg"/><Relationship Id="rId4" Type="http://schemas.openxmlformats.org/officeDocument/2006/relationships/image" Target="../media/image6.jpg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24.jpg"/><Relationship Id="rId5" Type="http://schemas.openxmlformats.org/officeDocument/2006/relationships/image" Target="../media/image29.jpg"/><Relationship Id="rId4" Type="http://schemas.openxmlformats.org/officeDocument/2006/relationships/image" Target="../media/image6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26.jpg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commons.wikimedia.org/wiki/File:Caddisfly_Larva.jpg" TargetMode="Externa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jpg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7.png"/><Relationship Id="rId5" Type="http://schemas.openxmlformats.org/officeDocument/2006/relationships/image" Target="../media/image25.jpg"/><Relationship Id="rId4" Type="http://schemas.openxmlformats.org/officeDocument/2006/relationships/image" Target="../media/image6.jpg"/><Relationship Id="rId9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3.jpg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32.jpg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4.jpg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27.jpg"/><Relationship Id="rId5" Type="http://schemas.openxmlformats.org/officeDocument/2006/relationships/image" Target="../media/image7.png"/><Relationship Id="rId10" Type="http://schemas.openxmlformats.org/officeDocument/2006/relationships/image" Target="../media/image5.png"/><Relationship Id="rId4" Type="http://schemas.openxmlformats.org/officeDocument/2006/relationships/image" Target="../media/image6.jpg"/><Relationship Id="rId9" Type="http://schemas.openxmlformats.org/officeDocument/2006/relationships/hyperlink" Target="https://en.wikipedia.org/wiki/Leech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6" Type="http://schemas.openxmlformats.org/officeDocument/2006/relationships/image" Target="../media/image36.png"/><Relationship Id="rId5" Type="http://schemas.openxmlformats.org/officeDocument/2006/relationships/image" Target="../media/image1.JPG"/><Relationship Id="rId4" Type="http://schemas.openxmlformats.org/officeDocument/2006/relationships/image" Target="../media/image6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image" Target="../media/image5.png"/><Relationship Id="rId5" Type="http://schemas.openxmlformats.org/officeDocument/2006/relationships/image" Target="../media/image37.jpg"/><Relationship Id="rId4" Type="http://schemas.openxmlformats.org/officeDocument/2006/relationships/notesSlide" Target="../notesSlides/notes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slideLayout" Target="../slideLayouts/slideLayout2.xml"/><Relationship Id="rId7" Type="http://schemas.openxmlformats.org/officeDocument/2006/relationships/hyperlink" Target="http://commons.wikimedia.org/wiki/File:Factory_in_China.jpg" TargetMode="Externa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8.jpg"/><Relationship Id="rId11" Type="http://schemas.openxmlformats.org/officeDocument/2006/relationships/image" Target="../media/image5.png"/><Relationship Id="rId5" Type="http://schemas.openxmlformats.org/officeDocument/2006/relationships/image" Target="../media/image7.png"/><Relationship Id="rId10" Type="http://schemas.openxmlformats.org/officeDocument/2006/relationships/hyperlink" Target="https://creativecommons.org/licenses/by-sa/3.0/" TargetMode="External"/><Relationship Id="rId4" Type="http://schemas.openxmlformats.org/officeDocument/2006/relationships/image" Target="../media/image6.jpg"/><Relationship Id="rId9" Type="http://schemas.openxmlformats.org/officeDocument/2006/relationships/hyperlink" Target="http://commons.wikimedia.org/wiki/File:Tawau,_sea_pollution_in_Kampung_Titingan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6" Type="http://schemas.openxmlformats.org/officeDocument/2006/relationships/image" Target="../media/image1.JPG"/><Relationship Id="rId5" Type="http://schemas.openxmlformats.org/officeDocument/2006/relationships/image" Target="../media/image40.png"/><Relationship Id="rId4" Type="http://schemas.openxmlformats.org/officeDocument/2006/relationships/notesSlide" Target="../notesSlides/notesSlide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flickr.com/photos/zilpho/3862587234/" TargetMode="Externa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jp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7.png"/><Relationship Id="rId5" Type="http://schemas.openxmlformats.org/officeDocument/2006/relationships/image" Target="../media/image1.JPG"/><Relationship Id="rId4" Type="http://schemas.openxmlformats.org/officeDocument/2006/relationships/image" Target="../media/image6.jpg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12" Type="http://schemas.openxmlformats.org/officeDocument/2006/relationships/image" Target="../media/image5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1.JPG"/><Relationship Id="rId11" Type="http://schemas.openxmlformats.org/officeDocument/2006/relationships/hyperlink" Target="http://www.mrgscience.com/ess-topic-44-water-pollution.html" TargetMode="External"/><Relationship Id="rId5" Type="http://schemas.openxmlformats.org/officeDocument/2006/relationships/image" Target="../media/image6.jpg"/><Relationship Id="rId10" Type="http://schemas.openxmlformats.org/officeDocument/2006/relationships/image" Target="../media/image12.png"/><Relationship Id="rId4" Type="http://schemas.openxmlformats.org/officeDocument/2006/relationships/notesSlide" Target="../notesSlides/notesSlide1.xml"/><Relationship Id="rId9" Type="http://schemas.openxmlformats.org/officeDocument/2006/relationships/hyperlink" Target="http://commons.wikimedia.org/wiki/File:CSIRO_ScienceImage_4628_Bluegreen_algae_in_irrigation_drain.jpg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13" Type="http://schemas.openxmlformats.org/officeDocument/2006/relationships/hyperlink" Target="http://en.wikipedia.org/wiki/File:PulpAndPaperMill.jpg" TargetMode="External"/><Relationship Id="rId3" Type="http://schemas.openxmlformats.org/officeDocument/2006/relationships/slideLayout" Target="../slideLayouts/slideLayout2.xml"/><Relationship Id="rId7" Type="http://schemas.openxmlformats.org/officeDocument/2006/relationships/hyperlink" Target="http://www.ambientebio.it/antibiotici-e-antistaminici-inquinano-i-fiumi/" TargetMode="External"/><Relationship Id="rId12" Type="http://schemas.openxmlformats.org/officeDocument/2006/relationships/image" Target="../media/image16.jp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13.jpg"/><Relationship Id="rId11" Type="http://schemas.openxmlformats.org/officeDocument/2006/relationships/hyperlink" Target="https://commons.wikimedia.org/wiki/File:Ammolite_mining.jpg" TargetMode="External"/><Relationship Id="rId5" Type="http://schemas.openxmlformats.org/officeDocument/2006/relationships/image" Target="../media/image7.png"/><Relationship Id="rId10" Type="http://schemas.openxmlformats.org/officeDocument/2006/relationships/image" Target="../media/image15.jpg"/><Relationship Id="rId4" Type="http://schemas.openxmlformats.org/officeDocument/2006/relationships/image" Target="../media/image6.jpg"/><Relationship Id="rId9" Type="http://schemas.openxmlformats.org/officeDocument/2006/relationships/hyperlink" Target="http://commons.wikimedia.org/wiki/File:Water_pollution_habitat_polution.jpg" TargetMode="External"/><Relationship Id="rId1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8.jpe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7.png"/><Relationship Id="rId5" Type="http://schemas.openxmlformats.org/officeDocument/2006/relationships/image" Target="../media/image17.emf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5.png"/><Relationship Id="rId5" Type="http://schemas.openxmlformats.org/officeDocument/2006/relationships/image" Target="../media/image19.png"/><Relationship Id="rId4" Type="http://schemas.openxmlformats.org/officeDocument/2006/relationships/image" Target="../media/image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5.png"/><Relationship Id="rId5" Type="http://schemas.openxmlformats.org/officeDocument/2006/relationships/image" Target="../media/image20.JPG"/><Relationship Id="rId4" Type="http://schemas.openxmlformats.org/officeDocument/2006/relationships/image" Target="../media/image6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10.m4a"/><Relationship Id="rId7" Type="http://schemas.openxmlformats.org/officeDocument/2006/relationships/image" Target="../media/image21.png"/><Relationship Id="rId2" Type="http://schemas.openxmlformats.org/officeDocument/2006/relationships/video" Target="../media/media9.MOV"/><Relationship Id="rId1" Type="http://schemas.microsoft.com/office/2007/relationships/media" Target="../media/media9.MOV"/><Relationship Id="rId6" Type="http://schemas.openxmlformats.org/officeDocument/2006/relationships/image" Target="../media/image6.jp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10.m4a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drawing of a person&#10;&#10;Description generated with high confidence">
            <a:extLst>
              <a:ext uri="{FF2B5EF4-FFF2-40B4-BE49-F238E27FC236}">
                <a16:creationId xmlns:a16="http://schemas.microsoft.com/office/drawing/2014/main" id="{06108A2B-9A68-4F25-90AF-E672B2DF2E6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793" t="4434" r="4797" b="4251"/>
          <a:stretch/>
        </p:blipFill>
        <p:spPr>
          <a:xfrm>
            <a:off x="2960424" y="2371990"/>
            <a:ext cx="3223151" cy="330204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1C9CBFD-FC96-4245-926E-B5A809F6870B}"/>
              </a:ext>
            </a:extLst>
          </p:cNvPr>
          <p:cNvSpPr txBox="1"/>
          <p:nvPr/>
        </p:nvSpPr>
        <p:spPr>
          <a:xfrm>
            <a:off x="43250" y="759941"/>
            <a:ext cx="914399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b="1" dirty="0">
                <a:solidFill>
                  <a:srgbClr val="1B70B4"/>
                </a:solidFill>
              </a:rPr>
              <a:t>Unit 4</a:t>
            </a:r>
          </a:p>
          <a:p>
            <a:pPr algn="ctr"/>
            <a:r>
              <a:rPr lang="en-GB" sz="4800" b="1" dirty="0">
                <a:solidFill>
                  <a:srgbClr val="95C11F"/>
                </a:solidFill>
              </a:rPr>
              <a:t>How do Rivers get polluted?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0697097-7C14-436D-BC7E-CB988FE9E1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747" y="50236"/>
            <a:ext cx="2919752" cy="1760029"/>
          </a:xfrm>
          <a:prstGeom prst="rect">
            <a:avLst/>
          </a:prstGeom>
        </p:spPr>
      </p:pic>
      <p:pic>
        <p:nvPicPr>
          <p:cNvPr id="7" name="Picture 6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CA136C44-2EE3-4736-B19D-8982D8478DD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13654" y="5952196"/>
            <a:ext cx="4784172" cy="905803"/>
          </a:xfrm>
          <a:prstGeom prst="rect">
            <a:avLst/>
          </a:prstGeom>
        </p:spPr>
      </p:pic>
      <p:pic>
        <p:nvPicPr>
          <p:cNvPr id="9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FE3EFB6F-87D1-4DCB-AB41-BA456C470C2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161" y="5881387"/>
            <a:ext cx="2986422" cy="990743"/>
          </a:xfrm>
          <a:prstGeom prst="rect">
            <a:avLst/>
          </a:prstGeom>
        </p:spPr>
      </p:pic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CC8C5BF9-6162-4916-AD3C-73323D158EC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53914" y="5326369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301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4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531" y="125511"/>
            <a:ext cx="91418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srgbClr val="95C11F"/>
                </a:solidFill>
                <a:latin typeface="Century Gothic" charset="0"/>
                <a:ea typeface="Century Gothic" charset="0"/>
                <a:cs typeface="Century Gothic" charset="0"/>
              </a:rPr>
              <a:t>Indicators of water quality</a:t>
            </a:r>
            <a:endParaRPr lang="en-US" sz="4000" dirty="0">
              <a:solidFill>
                <a:srgbClr val="95C11F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8" name="Picture 7" descr="A close up of a piece of paper&#10;&#10;Description generated with high confidence">
            <a:extLst>
              <a:ext uri="{FF2B5EF4-FFF2-40B4-BE49-F238E27FC236}">
                <a16:creationId xmlns:a16="http://schemas.microsoft.com/office/drawing/2014/main" id="{17C2A508-F956-4BAD-88C3-FC4ECB67B46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356" b="10845"/>
          <a:stretch/>
        </p:blipFill>
        <p:spPr>
          <a:xfrm>
            <a:off x="923588" y="2329737"/>
            <a:ext cx="6690521" cy="439173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74391F5-4646-474A-A1D0-BA376FDB7CA6}"/>
              </a:ext>
            </a:extLst>
          </p:cNvPr>
          <p:cNvSpPr/>
          <p:nvPr/>
        </p:nvSpPr>
        <p:spPr>
          <a:xfrm>
            <a:off x="98156" y="817703"/>
            <a:ext cx="871592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Blip>
                <a:blip r:embed="rId6"/>
              </a:buBlip>
            </a:pPr>
            <a:r>
              <a:rPr lang="en-GB" sz="2000" dirty="0">
                <a:latin typeface="Century Gothic" panose="020B0502020202020204" pitchFamily="34" charset="0"/>
              </a:rPr>
              <a:t>The creatures that live in rivers help to tell how healthy the river is. </a:t>
            </a:r>
          </a:p>
          <a:p>
            <a:pPr marL="342900" indent="-342900" algn="just">
              <a:buBlip>
                <a:blip r:embed="rId6"/>
              </a:buBlip>
            </a:pPr>
            <a:r>
              <a:rPr lang="en-GB" sz="2000" dirty="0">
                <a:latin typeface="Century Gothic" panose="020B0502020202020204" pitchFamily="34" charset="0"/>
              </a:rPr>
              <a:t>Animals vary in how much pollution they can tolerate &amp; so indicate the health of the river/stream. </a:t>
            </a:r>
          </a:p>
          <a:p>
            <a:pPr marL="342900" indent="-342900" algn="just">
              <a:buBlip>
                <a:blip r:embed="rId6"/>
              </a:buBlip>
            </a:pPr>
            <a:r>
              <a:rPr lang="en-GB" sz="2000" dirty="0">
                <a:latin typeface="Century Gothic" panose="020B0502020202020204" pitchFamily="34" charset="0"/>
              </a:rPr>
              <a:t>We call these </a:t>
            </a:r>
            <a:r>
              <a:rPr lang="en-GB" sz="2000" b="1" dirty="0">
                <a:solidFill>
                  <a:srgbClr val="1B70B4"/>
                </a:solidFill>
                <a:latin typeface="Century Gothic" panose="020B0502020202020204" pitchFamily="34" charset="0"/>
              </a:rPr>
              <a:t>indicator</a:t>
            </a:r>
            <a:r>
              <a:rPr lang="en-GB" sz="2000" dirty="0">
                <a:solidFill>
                  <a:srgbClr val="1B70B4"/>
                </a:solidFill>
                <a:latin typeface="Century Gothic" panose="020B0502020202020204" pitchFamily="34" charset="0"/>
              </a:rPr>
              <a:t> </a:t>
            </a:r>
            <a:r>
              <a:rPr lang="en-GB" sz="2000" b="1" dirty="0">
                <a:solidFill>
                  <a:srgbClr val="1B70B4"/>
                </a:solidFill>
                <a:latin typeface="Century Gothic" panose="020B0502020202020204" pitchFamily="34" charset="0"/>
              </a:rPr>
              <a:t>species</a:t>
            </a:r>
            <a:r>
              <a:rPr lang="en-GB" sz="2000" dirty="0">
                <a:latin typeface="Century Gothic" panose="020B0502020202020204" pitchFamily="34" charset="0"/>
              </a:rPr>
              <a:t>.</a:t>
            </a:r>
          </a:p>
        </p:txBody>
      </p:sp>
      <p:pic>
        <p:nvPicPr>
          <p:cNvPr id="7" name="Picture 6" descr="A close up of a map&#10;&#10;Description generated with high confidence">
            <a:extLst>
              <a:ext uri="{FF2B5EF4-FFF2-40B4-BE49-F238E27FC236}">
                <a16:creationId xmlns:a16="http://schemas.microsoft.com/office/drawing/2014/main" id="{0E6C3810-EF6D-4DE2-8C70-E0CCF5D5601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01416" y="2714381"/>
            <a:ext cx="810477" cy="525753"/>
          </a:xfrm>
          <a:prstGeom prst="rect">
            <a:avLst/>
          </a:prstGeom>
        </p:spPr>
      </p:pic>
      <p:pic>
        <p:nvPicPr>
          <p:cNvPr id="10" name="Picture 9" descr="A picture containing map&#10;&#10;Description generated with high confidence">
            <a:extLst>
              <a:ext uri="{FF2B5EF4-FFF2-40B4-BE49-F238E27FC236}">
                <a16:creationId xmlns:a16="http://schemas.microsoft.com/office/drawing/2014/main" id="{3767392F-6ECD-4623-AAE2-FB6D581EB85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11811" y="2714381"/>
            <a:ext cx="1285304" cy="499349"/>
          </a:xfrm>
          <a:prstGeom prst="rect">
            <a:avLst/>
          </a:prstGeom>
        </p:spPr>
      </p:pic>
      <p:pic>
        <p:nvPicPr>
          <p:cNvPr id="11" name="Picture 10" descr="A picture containing text, map&#10;&#10;Description generated with very high confidence">
            <a:extLst>
              <a:ext uri="{FF2B5EF4-FFF2-40B4-BE49-F238E27FC236}">
                <a16:creationId xmlns:a16="http://schemas.microsoft.com/office/drawing/2014/main" id="{ACBE07D1-3F7F-4C43-8A13-357741C63E2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37910" y="3461404"/>
            <a:ext cx="2017923" cy="845866"/>
          </a:xfrm>
          <a:prstGeom prst="rect">
            <a:avLst/>
          </a:prstGeom>
        </p:spPr>
      </p:pic>
      <p:pic>
        <p:nvPicPr>
          <p:cNvPr id="12" name="Picture 11" descr="A picture containing map, text&#10;&#10;Description generated with very high confidence">
            <a:extLst>
              <a:ext uri="{FF2B5EF4-FFF2-40B4-BE49-F238E27FC236}">
                <a16:creationId xmlns:a16="http://schemas.microsoft.com/office/drawing/2014/main" id="{C4B445D2-551C-405F-8CA5-83B2546B148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41371" y="3444185"/>
            <a:ext cx="1390824" cy="937580"/>
          </a:xfrm>
          <a:prstGeom prst="rect">
            <a:avLst/>
          </a:prstGeom>
        </p:spPr>
      </p:pic>
      <p:pic>
        <p:nvPicPr>
          <p:cNvPr id="13" name="Picture 12" descr="A close up of a logo&#10;&#10;Description generated with high confidence">
            <a:extLst>
              <a:ext uri="{FF2B5EF4-FFF2-40B4-BE49-F238E27FC236}">
                <a16:creationId xmlns:a16="http://schemas.microsoft.com/office/drawing/2014/main" id="{40FF4AF4-8B3B-4B15-98A0-63A6DD26813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94550" y="4464622"/>
            <a:ext cx="1090421" cy="1040559"/>
          </a:xfrm>
          <a:prstGeom prst="rect">
            <a:avLst/>
          </a:prstGeom>
        </p:spPr>
      </p:pic>
      <p:pic>
        <p:nvPicPr>
          <p:cNvPr id="14" name="Picture 13" descr="A drawing of a person&#10;&#10;Description generated with high confidence">
            <a:extLst>
              <a:ext uri="{FF2B5EF4-FFF2-40B4-BE49-F238E27FC236}">
                <a16:creationId xmlns:a16="http://schemas.microsoft.com/office/drawing/2014/main" id="{490679B0-3F6A-404D-BBF0-FBD7D221363C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5793" t="4434" r="4797" b="4251"/>
          <a:stretch/>
        </p:blipFill>
        <p:spPr>
          <a:xfrm>
            <a:off x="7600259" y="5276581"/>
            <a:ext cx="1541599" cy="1579332"/>
          </a:xfrm>
          <a:prstGeom prst="rect">
            <a:avLst/>
          </a:prstGeom>
        </p:spPr>
      </p:pic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A73C1459-B3B9-4672-8543-6489026EBF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207619" y="4728582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81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69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464"/>
          </a:xfrm>
          <a:prstGeom prst="rect">
            <a:avLst/>
          </a:prstGeom>
        </p:spPr>
      </p:pic>
      <p:pic>
        <p:nvPicPr>
          <p:cNvPr id="5" name="Picture 4" descr="A close up of a map&#10;&#10;Description generated with high confidence">
            <a:extLst>
              <a:ext uri="{FF2B5EF4-FFF2-40B4-BE49-F238E27FC236}">
                <a16:creationId xmlns:a16="http://schemas.microsoft.com/office/drawing/2014/main" id="{FCC55C2D-3BB8-4742-8B2D-C0FD1FB537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3984625" y="1153408"/>
            <a:ext cx="5627927" cy="36508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84840"/>
            <a:ext cx="4853108" cy="753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en-GB" sz="4000" b="1" dirty="0">
                <a:solidFill>
                  <a:srgbClr val="95C11F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is this?</a:t>
            </a:r>
            <a:endParaRPr lang="en-GB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BEC0257-BF9E-4134-87DB-45531B38492E}"/>
              </a:ext>
            </a:extLst>
          </p:cNvPr>
          <p:cNvSpPr txBox="1"/>
          <p:nvPr/>
        </p:nvSpPr>
        <p:spPr>
          <a:xfrm>
            <a:off x="114556" y="838508"/>
            <a:ext cx="489178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Blip>
                <a:blip r:embed="rId6"/>
              </a:buBlip>
            </a:pPr>
            <a:r>
              <a:rPr lang="en-GB" sz="2000" dirty="0">
                <a:latin typeface="Century Gothic" panose="020B0502020202020204" pitchFamily="34" charset="0"/>
              </a:rPr>
              <a:t>This is a </a:t>
            </a:r>
            <a:r>
              <a:rPr lang="en-GB" sz="2000" b="1" dirty="0">
                <a:solidFill>
                  <a:srgbClr val="1B70B4"/>
                </a:solidFill>
                <a:latin typeface="Century Gothic" panose="020B0502020202020204" pitchFamily="34" charset="0"/>
              </a:rPr>
              <a:t>Stonefly Nymph</a:t>
            </a:r>
            <a:r>
              <a:rPr lang="en-GB" sz="2000" b="1" dirty="0">
                <a:latin typeface="Century Gothic" panose="020B0502020202020204" pitchFamily="34" charset="0"/>
              </a:rPr>
              <a:t>.</a:t>
            </a:r>
            <a:r>
              <a:rPr lang="en-GB" sz="2000" dirty="0">
                <a:latin typeface="Century Gothic" panose="020B0502020202020204" pitchFamily="34" charset="0"/>
              </a:rPr>
              <a:t>  </a:t>
            </a:r>
          </a:p>
          <a:p>
            <a:pPr marL="285750" indent="-285750">
              <a:buBlip>
                <a:blip r:embed="rId6"/>
              </a:buBlip>
            </a:pPr>
            <a:r>
              <a:rPr lang="en-GB" sz="2000" dirty="0">
                <a:latin typeface="Century Gothic" panose="020B0502020202020204" pitchFamily="34" charset="0"/>
              </a:rPr>
              <a:t>They have two tail filaments.  </a:t>
            </a:r>
          </a:p>
          <a:p>
            <a:pPr marL="285750" indent="-285750">
              <a:buBlip>
                <a:blip r:embed="rId6"/>
              </a:buBlip>
            </a:pPr>
            <a:r>
              <a:rPr lang="en-GB" sz="2000" dirty="0">
                <a:latin typeface="Century Gothic" panose="020B0502020202020204" pitchFamily="34" charset="0"/>
              </a:rPr>
              <a:t>When small, stonefly larvae feed on dead plant material. </a:t>
            </a:r>
          </a:p>
          <a:p>
            <a:pPr marL="285750" indent="-285750">
              <a:buBlip>
                <a:blip r:embed="rId6"/>
              </a:buBlip>
            </a:pPr>
            <a:r>
              <a:rPr lang="en-GB" sz="2000" dirty="0">
                <a:latin typeface="Century Gothic" panose="020B0502020202020204" pitchFamily="34" charset="0"/>
              </a:rPr>
              <a:t>As they grow larger they become predators, ingesting their prey whole. </a:t>
            </a:r>
          </a:p>
          <a:p>
            <a:pPr marL="285750" indent="-285750">
              <a:buBlip>
                <a:blip r:embed="rId6"/>
              </a:buBlip>
            </a:pPr>
            <a:r>
              <a:rPr lang="en-GB" sz="2000" dirty="0">
                <a:latin typeface="Century Gothic" panose="020B0502020202020204" pitchFamily="34" charset="0"/>
              </a:rPr>
              <a:t>They are, in turn, an important food for fish. </a:t>
            </a:r>
          </a:p>
          <a:p>
            <a:pPr marL="285750" indent="-285750">
              <a:buBlip>
                <a:blip r:embed="rId6"/>
              </a:buBlip>
            </a:pPr>
            <a:r>
              <a:rPr lang="en-GB" sz="2000" dirty="0">
                <a:latin typeface="Century Gothic" panose="020B0502020202020204" pitchFamily="34" charset="0"/>
              </a:rPr>
              <a:t>They are found under stones &amp; amongst debris in clean, cool running water.</a:t>
            </a:r>
          </a:p>
          <a:p>
            <a:pPr marL="285750" indent="-285750">
              <a:buBlip>
                <a:blip r:embed="rId6"/>
              </a:buBlip>
            </a:pPr>
            <a:r>
              <a:rPr lang="en-GB" sz="2000" dirty="0">
                <a:latin typeface="Century Gothic" panose="020B0502020202020204" pitchFamily="34" charset="0"/>
              </a:rPr>
              <a:t>They indicate good water quality. </a:t>
            </a:r>
          </a:p>
          <a:p>
            <a:pPr marL="285750" indent="-285750">
              <a:buBlip>
                <a:blip r:embed="rId6"/>
              </a:buBlip>
            </a:pPr>
            <a:endParaRPr lang="en-GB" sz="2000" dirty="0">
              <a:latin typeface="Century Gothic" panose="020B0502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34A6033-8B71-464A-AF18-2F1501BC64F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1257102" y="4976336"/>
            <a:ext cx="2331918" cy="1748939"/>
          </a:xfrm>
          <a:prstGeom prst="rect">
            <a:avLst/>
          </a:prstGeom>
        </p:spPr>
      </p:pic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60F887E6-8A11-477A-8126-52F49BE1CAC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73814" y="4970474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352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412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464"/>
          </a:xfrm>
          <a:prstGeom prst="rect">
            <a:avLst/>
          </a:prstGeom>
        </p:spPr>
      </p:pic>
      <p:pic>
        <p:nvPicPr>
          <p:cNvPr id="11" name="Picture 10" descr="A insect on the ground&#10;&#10;Description generated with high confidence">
            <a:extLst>
              <a:ext uri="{FF2B5EF4-FFF2-40B4-BE49-F238E27FC236}">
                <a16:creationId xmlns:a16="http://schemas.microsoft.com/office/drawing/2014/main" id="{8D5B8418-5296-4EF9-9761-43D60DB83D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30490" y="4737736"/>
            <a:ext cx="3998841" cy="21067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84840"/>
            <a:ext cx="9141858" cy="753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en-GB" sz="4000" b="1" dirty="0">
                <a:solidFill>
                  <a:srgbClr val="95C11F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is this?</a:t>
            </a:r>
            <a:endParaRPr lang="en-GB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7" descr="A picture containing map&#10;&#10;Description generated with high confidence">
            <a:extLst>
              <a:ext uri="{FF2B5EF4-FFF2-40B4-BE49-F238E27FC236}">
                <a16:creationId xmlns:a16="http://schemas.microsoft.com/office/drawing/2014/main" id="{CBD90584-8AA3-4305-B68E-FAEFC9B640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416293"/>
            <a:ext cx="6250068" cy="242819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0AB0251-249B-49E9-BAAF-A8F969695AB6}"/>
              </a:ext>
            </a:extLst>
          </p:cNvPr>
          <p:cNvSpPr txBox="1"/>
          <p:nvPr/>
        </p:nvSpPr>
        <p:spPr>
          <a:xfrm>
            <a:off x="278051" y="708664"/>
            <a:ext cx="8654494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Blip>
                <a:blip r:embed="rId7"/>
              </a:buBlip>
            </a:pPr>
            <a:r>
              <a:rPr lang="en-GB" sz="2000" dirty="0">
                <a:latin typeface="Century Gothic" panose="020B0502020202020204" pitchFamily="34" charset="0"/>
              </a:rPr>
              <a:t>This is a </a:t>
            </a:r>
            <a:r>
              <a:rPr lang="en-GB" sz="2000" b="1" dirty="0">
                <a:solidFill>
                  <a:srgbClr val="1B70B4"/>
                </a:solidFill>
                <a:latin typeface="Century Gothic" panose="020B0502020202020204" pitchFamily="34" charset="0"/>
              </a:rPr>
              <a:t>Mayfly Nymph</a:t>
            </a:r>
            <a:r>
              <a:rPr lang="en-GB" sz="2000" b="1" dirty="0">
                <a:latin typeface="Century Gothic" panose="020B0502020202020204" pitchFamily="34" charset="0"/>
              </a:rPr>
              <a:t>.</a:t>
            </a:r>
          </a:p>
          <a:p>
            <a:pPr marL="285750" indent="-285750">
              <a:buBlip>
                <a:blip r:embed="rId7"/>
              </a:buBlip>
            </a:pPr>
            <a:r>
              <a:rPr lang="en-GB" sz="2000" dirty="0">
                <a:latin typeface="Century Gothic" panose="020B0502020202020204" pitchFamily="34" charset="0"/>
              </a:rPr>
              <a:t>It is often found in clear streams. </a:t>
            </a:r>
          </a:p>
          <a:p>
            <a:pPr marL="285750" indent="-285750">
              <a:buBlip>
                <a:blip r:embed="rId7"/>
              </a:buBlip>
            </a:pPr>
            <a:r>
              <a:rPr lang="en-GB" sz="2000" dirty="0">
                <a:latin typeface="Century Gothic" panose="020B0502020202020204" pitchFamily="34" charset="0"/>
              </a:rPr>
              <a:t>Its shape is flattened to resist the force of fast currents. </a:t>
            </a:r>
          </a:p>
          <a:p>
            <a:pPr marL="285750" indent="-285750">
              <a:buBlip>
                <a:blip r:embed="rId7"/>
              </a:buBlip>
            </a:pPr>
            <a:r>
              <a:rPr lang="en-GB" sz="2000" dirty="0">
                <a:latin typeface="Century Gothic" panose="020B0502020202020204" pitchFamily="34" charset="0"/>
              </a:rPr>
              <a:t>These nymphs generally feed on debris, or decaying matter, &amp; algae. </a:t>
            </a:r>
          </a:p>
          <a:p>
            <a:endParaRPr lang="en-GB" sz="2000" dirty="0">
              <a:latin typeface="Century Gothic" panose="020B0502020202020204" pitchFamily="34" charset="0"/>
            </a:endParaRPr>
          </a:p>
          <a:p>
            <a:pPr marL="285750" indent="-285750">
              <a:buBlip>
                <a:blip r:embed="rId7"/>
              </a:buBlip>
            </a:pPr>
            <a:r>
              <a:rPr lang="en-GB" sz="2000" b="1" dirty="0">
                <a:solidFill>
                  <a:srgbClr val="1B70B4"/>
                </a:solidFill>
                <a:latin typeface="Century Gothic" panose="020B0502020202020204" pitchFamily="34" charset="0"/>
              </a:rPr>
              <a:t>Mayfly</a:t>
            </a:r>
            <a:r>
              <a:rPr lang="en-GB" sz="2000" dirty="0">
                <a:latin typeface="Century Gothic" panose="020B0502020202020204" pitchFamily="34" charset="0"/>
              </a:rPr>
              <a:t> adults are delicate looking insects with nearly transparent wings. </a:t>
            </a:r>
          </a:p>
          <a:p>
            <a:pPr marL="285750" indent="-285750">
              <a:buBlip>
                <a:blip r:embed="rId7"/>
              </a:buBlip>
            </a:pPr>
            <a:r>
              <a:rPr lang="en-GB" sz="2000" dirty="0">
                <a:latin typeface="Century Gothic" panose="020B0502020202020204" pitchFamily="34" charset="0"/>
              </a:rPr>
              <a:t>Two or three tail filaments project from their abdomen. </a:t>
            </a:r>
          </a:p>
          <a:p>
            <a:pPr marL="285750" indent="-285750">
              <a:buBlip>
                <a:blip r:embed="rId7"/>
              </a:buBlip>
            </a:pPr>
            <a:r>
              <a:rPr lang="en-GB" sz="2000" dirty="0">
                <a:latin typeface="Century Gothic" panose="020B0502020202020204" pitchFamily="34" charset="0"/>
              </a:rPr>
              <a:t>Mayflies are seen most often when they swarm for mating or come to lights at night.</a:t>
            </a:r>
          </a:p>
          <a:p>
            <a:pPr marL="285750" indent="-285750">
              <a:buBlip>
                <a:blip r:embed="rId7"/>
              </a:buBlip>
            </a:pPr>
            <a:r>
              <a:rPr lang="en-GB" sz="2000" dirty="0">
                <a:latin typeface="Century Gothic" panose="020B0502020202020204" pitchFamily="34" charset="0"/>
              </a:rPr>
              <a:t>Adults generally do not eat, and live for only a few days. </a:t>
            </a:r>
          </a:p>
          <a:p>
            <a:endParaRPr lang="en-GB" dirty="0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75A8009C-B182-40B2-846F-71F8B0FB9D9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459421" y="4854575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692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447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4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84840"/>
            <a:ext cx="9141858" cy="753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en-GB" sz="4000" b="1" dirty="0">
                <a:solidFill>
                  <a:srgbClr val="95C11F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is this?</a:t>
            </a:r>
            <a:endParaRPr lang="en-GB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FCA91E-7477-4DBF-AEBD-3876B88CA56C}"/>
              </a:ext>
            </a:extLst>
          </p:cNvPr>
          <p:cNvSpPr txBox="1"/>
          <p:nvPr/>
        </p:nvSpPr>
        <p:spPr>
          <a:xfrm>
            <a:off x="157734" y="923348"/>
            <a:ext cx="83576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Blip>
                <a:blip r:embed="rId5"/>
              </a:buBlip>
            </a:pPr>
            <a:r>
              <a:rPr lang="en-GB" sz="2000" dirty="0">
                <a:latin typeface="Century Gothic" panose="020B0502020202020204" pitchFamily="34" charset="0"/>
              </a:rPr>
              <a:t>This is a </a:t>
            </a:r>
            <a:r>
              <a:rPr lang="en-GB" sz="2000" b="1" dirty="0">
                <a:solidFill>
                  <a:srgbClr val="1B70B4"/>
                </a:solidFill>
                <a:latin typeface="Century Gothic" panose="020B0502020202020204" pitchFamily="34" charset="0"/>
              </a:rPr>
              <a:t>Freshwater Shrimp</a:t>
            </a:r>
            <a:r>
              <a:rPr lang="en-GB" sz="2000" b="1" dirty="0">
                <a:latin typeface="Century Gothic" panose="020B0502020202020204" pitchFamily="34" charset="0"/>
              </a:rPr>
              <a:t>.</a:t>
            </a:r>
          </a:p>
          <a:p>
            <a:pPr marL="285750" indent="-285750">
              <a:buBlip>
                <a:blip r:embed="rId5"/>
              </a:buBlip>
            </a:pPr>
            <a:r>
              <a:rPr lang="en-GB" sz="2000" dirty="0">
                <a:latin typeface="Century Gothic" panose="020B0502020202020204" pitchFamily="34" charset="0"/>
              </a:rPr>
              <a:t>Shrimp are slender with long muscular abdomens. </a:t>
            </a:r>
          </a:p>
          <a:p>
            <a:pPr marL="285750" indent="-285750">
              <a:buBlip>
                <a:blip r:embed="rId5"/>
              </a:buBlip>
            </a:pPr>
            <a:r>
              <a:rPr lang="en-GB" sz="2000" dirty="0">
                <a:latin typeface="Century Gothic" panose="020B0502020202020204" pitchFamily="34" charset="0"/>
              </a:rPr>
              <a:t>Shrimp are omnivores.</a:t>
            </a:r>
          </a:p>
          <a:p>
            <a:pPr marL="285750" indent="-285750">
              <a:buBlip>
                <a:blip r:embed="rId5"/>
              </a:buBlip>
            </a:pPr>
            <a:endParaRPr lang="en-GB" sz="2000" dirty="0">
              <a:latin typeface="Century Gothic" panose="020B0502020202020204" pitchFamily="34" charset="0"/>
            </a:endParaRPr>
          </a:p>
        </p:txBody>
      </p:sp>
      <p:pic>
        <p:nvPicPr>
          <p:cNvPr id="5" name="Picture 4" descr="A picture containing map, text&#10;&#10;Description generated with very high confidence">
            <a:extLst>
              <a:ext uri="{FF2B5EF4-FFF2-40B4-BE49-F238E27FC236}">
                <a16:creationId xmlns:a16="http://schemas.microsoft.com/office/drawing/2014/main" id="{DDDB2A8A-72F3-48DB-99D0-00B86DE21A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7734" y="1970975"/>
            <a:ext cx="6428232" cy="296875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91F1D3A-25E4-4008-883F-10509D64171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59674" y="3950677"/>
            <a:ext cx="2806750" cy="1862083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3EDAF0E4-D977-4EA1-8493-1D8C50B1A85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489944" y="6103083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265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326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464"/>
          </a:xfrm>
          <a:prstGeom prst="rect">
            <a:avLst/>
          </a:prstGeom>
        </p:spPr>
      </p:pic>
      <p:pic>
        <p:nvPicPr>
          <p:cNvPr id="8" name="Picture 7" descr="A picture containing text, map&#10;&#10;Description generated with very high confidence">
            <a:extLst>
              <a:ext uri="{FF2B5EF4-FFF2-40B4-BE49-F238E27FC236}">
                <a16:creationId xmlns:a16="http://schemas.microsoft.com/office/drawing/2014/main" id="{3318B55B-A04C-469B-892D-8280673FEB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087" y="3223241"/>
            <a:ext cx="5984121" cy="250840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84840"/>
            <a:ext cx="9141858" cy="753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en-GB" sz="4000" b="1" dirty="0">
                <a:solidFill>
                  <a:srgbClr val="95C11F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is this?</a:t>
            </a:r>
            <a:endParaRPr lang="en-GB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8C2FE48-9371-4887-A412-0DC2513E7774}"/>
              </a:ext>
            </a:extLst>
          </p:cNvPr>
          <p:cNvSpPr txBox="1"/>
          <p:nvPr/>
        </p:nvSpPr>
        <p:spPr>
          <a:xfrm>
            <a:off x="111229" y="976472"/>
            <a:ext cx="869558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Blip>
                <a:blip r:embed="rId6"/>
              </a:buBlip>
            </a:pPr>
            <a:r>
              <a:rPr lang="en-GB" sz="2000" dirty="0">
                <a:latin typeface="Century Gothic" panose="020B0502020202020204" pitchFamily="34" charset="0"/>
              </a:rPr>
              <a:t>These are called </a:t>
            </a:r>
            <a:r>
              <a:rPr lang="en-GB" sz="2000" b="1" dirty="0">
                <a:solidFill>
                  <a:srgbClr val="1B70B4"/>
                </a:solidFill>
                <a:latin typeface="Century Gothic" panose="020B0502020202020204" pitchFamily="34" charset="0"/>
              </a:rPr>
              <a:t>Cased Caddis Nymphs</a:t>
            </a:r>
            <a:r>
              <a:rPr lang="en-GB" sz="2000" dirty="0">
                <a:latin typeface="Century Gothic" panose="020B0502020202020204" pitchFamily="34" charset="0"/>
              </a:rPr>
              <a:t>. </a:t>
            </a:r>
          </a:p>
          <a:p>
            <a:pPr marL="285750" indent="-285750">
              <a:buBlip>
                <a:blip r:embed="rId6"/>
              </a:buBlip>
            </a:pPr>
            <a:r>
              <a:rPr lang="en-GB" sz="2000" dirty="0">
                <a:latin typeface="Century Gothic" panose="020B0502020202020204" pitchFamily="34" charset="0"/>
              </a:rPr>
              <a:t>Live in tubes or cases they construct from sand, pebbles, pieces of leaves &amp; wood. </a:t>
            </a:r>
          </a:p>
          <a:p>
            <a:pPr marL="285750" indent="-285750">
              <a:buBlip>
                <a:blip r:embed="rId6"/>
              </a:buBlip>
            </a:pPr>
            <a:r>
              <a:rPr lang="en-GB" sz="2000" dirty="0">
                <a:latin typeface="Century Gothic" panose="020B0502020202020204" pitchFamily="34" charset="0"/>
              </a:rPr>
              <a:t>As they move about they drag the case with them, with only their front ends &amp; legs sticking out. </a:t>
            </a:r>
          </a:p>
          <a:p>
            <a:pPr marL="285750" indent="-285750">
              <a:buBlip>
                <a:blip r:embed="rId6"/>
              </a:buBlip>
            </a:pPr>
            <a:r>
              <a:rPr lang="en-GB" sz="2000" dirty="0">
                <a:latin typeface="Century Gothic" panose="020B0502020202020204" pitchFamily="34" charset="0"/>
              </a:rPr>
              <a:t>They eat algae, decaying plant matter &amp; microorganisms. </a:t>
            </a:r>
          </a:p>
          <a:p>
            <a:pPr marL="285750" indent="-285750">
              <a:buBlip>
                <a:blip r:embed="rId6"/>
              </a:buBlip>
            </a:pPr>
            <a:r>
              <a:rPr lang="en-GB" sz="2000" dirty="0">
                <a:latin typeface="Century Gothic" panose="020B0502020202020204" pitchFamily="34" charset="0"/>
              </a:rPr>
              <a:t>Lives on the bottom surface of the river. </a:t>
            </a:r>
          </a:p>
        </p:txBody>
      </p:sp>
      <p:pic>
        <p:nvPicPr>
          <p:cNvPr id="12" name="Picture 11" descr="A picture containing animal, indoor&#10;&#10;Description generated with very high confidence">
            <a:extLst>
              <a:ext uri="{FF2B5EF4-FFF2-40B4-BE49-F238E27FC236}">
                <a16:creationId xmlns:a16="http://schemas.microsoft.com/office/drawing/2014/main" id="{A3D517E6-BE29-43EB-A9AB-6CD6CCC1D03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5681541" y="4584898"/>
            <a:ext cx="3460317" cy="2272565"/>
          </a:xfrm>
          <a:prstGeom prst="rect">
            <a:avLst/>
          </a:prstGeom>
        </p:spPr>
      </p:pic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02D5288F-966A-4D36-B55F-FE4DC472A66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564929" y="3955949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85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6511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42" y="0"/>
            <a:ext cx="9144000" cy="68574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84840"/>
            <a:ext cx="9141858" cy="753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en-GB" sz="4000" b="1" dirty="0">
                <a:solidFill>
                  <a:srgbClr val="95C11F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is this?</a:t>
            </a:r>
            <a:endParaRPr lang="en-GB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FCA91E-7477-4DBF-AEBD-3876B88CA56C}"/>
              </a:ext>
            </a:extLst>
          </p:cNvPr>
          <p:cNvSpPr txBox="1"/>
          <p:nvPr/>
        </p:nvSpPr>
        <p:spPr>
          <a:xfrm>
            <a:off x="316945" y="1045350"/>
            <a:ext cx="85058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Blip>
                <a:blip r:embed="rId5"/>
              </a:buBlip>
            </a:pPr>
            <a:r>
              <a:rPr lang="en-GB" sz="2000" dirty="0">
                <a:latin typeface="Century Gothic" panose="020B0502020202020204" pitchFamily="34" charset="0"/>
              </a:rPr>
              <a:t>This is a </a:t>
            </a:r>
            <a:r>
              <a:rPr lang="en-GB" sz="2000" b="1" dirty="0">
                <a:solidFill>
                  <a:srgbClr val="1B70B4"/>
                </a:solidFill>
                <a:latin typeface="Century Gothic" panose="020B0502020202020204" pitchFamily="34" charset="0"/>
              </a:rPr>
              <a:t>Case-less Caddis Nymph</a:t>
            </a:r>
            <a:r>
              <a:rPr lang="en-GB" sz="2000" b="1" dirty="0">
                <a:latin typeface="Century Gothic" panose="020B0502020202020204" pitchFamily="34" charset="0"/>
              </a:rPr>
              <a:t>.</a:t>
            </a:r>
          </a:p>
          <a:p>
            <a:pPr marL="285750" indent="-285750">
              <a:buBlip>
                <a:blip r:embed="rId5"/>
              </a:buBlip>
            </a:pPr>
            <a:r>
              <a:rPr lang="en-GB" sz="2000" dirty="0">
                <a:latin typeface="Century Gothic" panose="020B0502020202020204" pitchFamily="34" charset="0"/>
              </a:rPr>
              <a:t>They feed on other invertebrates &amp; dead organic matter.</a:t>
            </a:r>
          </a:p>
          <a:p>
            <a:pPr marL="285750" indent="-285750">
              <a:buBlip>
                <a:blip r:embed="rId5"/>
              </a:buBlip>
            </a:pPr>
            <a:r>
              <a:rPr lang="en-GB" sz="2000" dirty="0">
                <a:solidFill>
                  <a:srgbClr val="56585A"/>
                </a:solidFill>
                <a:latin typeface="Century Gothic" panose="020B0502020202020204" pitchFamily="34" charset="0"/>
              </a:rPr>
              <a:t>They are good habitat &amp; water quality indicators, especially if mayfly or stonefly are also abundant.</a:t>
            </a:r>
            <a:endParaRPr lang="en-GB" sz="2000" b="1" dirty="0">
              <a:latin typeface="Century Gothic" panose="020B0502020202020204" pitchFamily="34" charset="0"/>
            </a:endParaRPr>
          </a:p>
        </p:txBody>
      </p:sp>
      <p:pic>
        <p:nvPicPr>
          <p:cNvPr id="5" name="Picture 4" descr="A drawing of a map&#10;&#10;Description generated with high confidence">
            <a:extLst>
              <a:ext uri="{FF2B5EF4-FFF2-40B4-BE49-F238E27FC236}">
                <a16:creationId xmlns:a16="http://schemas.microsoft.com/office/drawing/2014/main" id="{5B544D27-FC77-47E2-8CD7-3BFEBD7BBAA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74684" y="2543729"/>
            <a:ext cx="6790346" cy="2612376"/>
          </a:xfrm>
          <a:prstGeom prst="rect">
            <a:avLst/>
          </a:prstGeom>
        </p:spPr>
      </p:pic>
      <p:pic>
        <p:nvPicPr>
          <p:cNvPr id="12" name="Picture 11" descr="A picture containing animal, water, arthropod&#10;&#10;Description generated with very high confidence">
            <a:extLst>
              <a:ext uri="{FF2B5EF4-FFF2-40B4-BE49-F238E27FC236}">
                <a16:creationId xmlns:a16="http://schemas.microsoft.com/office/drawing/2014/main" id="{7E68F2FE-82B3-45B0-BDB9-4569C44F697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00475" y="4634008"/>
            <a:ext cx="2800350" cy="2262783"/>
          </a:xfrm>
          <a:prstGeom prst="rect">
            <a:avLst/>
          </a:prstGeom>
        </p:spPr>
      </p:pic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D1B5E033-396C-454B-ADA2-DF7A36E1497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205780" y="4982273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780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17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4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84840"/>
            <a:ext cx="9141858" cy="753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en-GB" sz="4000" b="1" dirty="0">
                <a:solidFill>
                  <a:srgbClr val="95C11F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is this?</a:t>
            </a:r>
            <a:endParaRPr lang="en-GB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FCA91E-7477-4DBF-AEBD-3876B88CA56C}"/>
              </a:ext>
            </a:extLst>
          </p:cNvPr>
          <p:cNvSpPr txBox="1"/>
          <p:nvPr/>
        </p:nvSpPr>
        <p:spPr>
          <a:xfrm>
            <a:off x="148268" y="776982"/>
            <a:ext cx="884532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Blip>
                <a:blip r:embed="rId5"/>
              </a:buBlip>
            </a:pPr>
            <a:r>
              <a:rPr lang="en-GB" sz="2000" dirty="0">
                <a:latin typeface="Century Gothic" panose="020B0502020202020204" pitchFamily="34" charset="0"/>
              </a:rPr>
              <a:t>This is a </a:t>
            </a:r>
            <a:r>
              <a:rPr lang="en-GB" sz="2000" b="1" dirty="0">
                <a:solidFill>
                  <a:srgbClr val="1B70B4"/>
                </a:solidFill>
                <a:latin typeface="Century Gothic" panose="020B0502020202020204" pitchFamily="34" charset="0"/>
              </a:rPr>
              <a:t>Leech</a:t>
            </a:r>
            <a:r>
              <a:rPr lang="en-GB" sz="2000" dirty="0">
                <a:latin typeface="Century Gothic" panose="020B0502020202020204" pitchFamily="34" charset="0"/>
              </a:rPr>
              <a:t>.</a:t>
            </a:r>
          </a:p>
          <a:p>
            <a:pPr marL="285750" indent="-285750">
              <a:buBlip>
                <a:blip r:embed="rId5"/>
              </a:buBlip>
            </a:pPr>
            <a:r>
              <a:rPr lang="en-GB" sz="2000" dirty="0">
                <a:latin typeface="Century Gothic" panose="020B0502020202020204" pitchFamily="34" charset="0"/>
              </a:rPr>
              <a:t>They are worm-like animals.</a:t>
            </a:r>
          </a:p>
          <a:p>
            <a:pPr marL="285750" indent="-285750">
              <a:buBlip>
                <a:blip r:embed="rId5"/>
              </a:buBlip>
            </a:pPr>
            <a:r>
              <a:rPr lang="en-GB" sz="2000" dirty="0">
                <a:latin typeface="Century Gothic" panose="020B0502020202020204" pitchFamily="34" charset="0"/>
              </a:rPr>
              <a:t>They have soft, muscular, segmented bodies that can lengthen &amp; contract.</a:t>
            </a:r>
          </a:p>
          <a:p>
            <a:pPr marL="285750" indent="-285750">
              <a:buBlip>
                <a:blip r:embed="rId5"/>
              </a:buBlip>
            </a:pPr>
            <a:r>
              <a:rPr lang="en-GB" sz="2000" dirty="0">
                <a:solidFill>
                  <a:srgbClr val="222222"/>
                </a:solidFill>
                <a:latin typeface="Century Gothic" panose="020B0502020202020204" pitchFamily="34" charset="0"/>
              </a:rPr>
              <a:t>Most feed on blood extracted from a host while the remainder are predators.</a:t>
            </a:r>
          </a:p>
          <a:p>
            <a:pPr marL="285750" indent="-285750">
              <a:buBlip>
                <a:blip r:embed="rId5"/>
              </a:buBlip>
            </a:pPr>
            <a:r>
              <a:rPr lang="en-GB" sz="2000" dirty="0">
                <a:solidFill>
                  <a:srgbClr val="222222"/>
                </a:solidFill>
                <a:latin typeface="Century Gothic" panose="020B0502020202020204" pitchFamily="34" charset="0"/>
              </a:rPr>
              <a:t>Leeches </a:t>
            </a:r>
            <a:r>
              <a:rPr lang="en-GB" sz="2000" dirty="0">
                <a:latin typeface="Century Gothic" panose="020B0502020202020204" pitchFamily="34" charset="0"/>
              </a:rPr>
              <a:t>move by looping using </a:t>
            </a:r>
            <a:r>
              <a:rPr lang="en-GB" sz="2000" dirty="0">
                <a:solidFill>
                  <a:srgbClr val="222222"/>
                </a:solidFill>
                <a:latin typeface="Century Gothic" panose="020B0502020202020204" pitchFamily="34" charset="0"/>
              </a:rPr>
              <a:t>its front &amp; back suckers. </a:t>
            </a:r>
            <a:endParaRPr lang="en-GB" sz="2000" dirty="0">
              <a:latin typeface="Century Gothic" panose="020B0502020202020204" pitchFamily="34" charset="0"/>
            </a:endParaRPr>
          </a:p>
          <a:p>
            <a:pPr marL="285750" indent="-285750">
              <a:buBlip>
                <a:blip r:embed="rId5"/>
              </a:buBlip>
            </a:pPr>
            <a:endParaRPr lang="en-GB" sz="2000" dirty="0">
              <a:solidFill>
                <a:srgbClr val="222222"/>
              </a:solidFill>
              <a:latin typeface="Century Gothic" panose="020B0502020202020204" pitchFamily="34" charset="0"/>
            </a:endParaRPr>
          </a:p>
          <a:p>
            <a:pPr marL="285750" indent="-285750">
              <a:buBlip>
                <a:blip r:embed="rId5"/>
              </a:buBlip>
            </a:pPr>
            <a:endParaRPr lang="en-GB" sz="2000" dirty="0">
              <a:latin typeface="Century Gothic" panose="020B0502020202020204" pitchFamily="34" charset="0"/>
            </a:endParaRPr>
          </a:p>
        </p:txBody>
      </p:sp>
      <p:pic>
        <p:nvPicPr>
          <p:cNvPr id="8" name="Picture 7" descr="A close up of a logo&#10;&#10;Description generated with high confidence">
            <a:extLst>
              <a:ext uri="{FF2B5EF4-FFF2-40B4-BE49-F238E27FC236}">
                <a16:creationId xmlns:a16="http://schemas.microsoft.com/office/drawing/2014/main" id="{0B08860B-C586-41A3-8C76-929F91A63B2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32571"/>
          <a:stretch/>
        </p:blipFill>
        <p:spPr>
          <a:xfrm>
            <a:off x="524786" y="3136235"/>
            <a:ext cx="2462738" cy="3485342"/>
          </a:xfrm>
          <a:prstGeom prst="rect">
            <a:avLst/>
          </a:prstGeom>
        </p:spPr>
      </p:pic>
      <p:pic>
        <p:nvPicPr>
          <p:cNvPr id="11" name="Picture 10" descr="A picture containing hanger, object&#10;&#10;Description generated with very high confidence">
            <a:extLst>
              <a:ext uri="{FF2B5EF4-FFF2-40B4-BE49-F238E27FC236}">
                <a16:creationId xmlns:a16="http://schemas.microsoft.com/office/drawing/2014/main" id="{9327C043-BE0F-42DE-8CBF-B771A1309FC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98673" y="2947646"/>
            <a:ext cx="3238500" cy="3705225"/>
          </a:xfrm>
          <a:prstGeom prst="rect">
            <a:avLst/>
          </a:prstGeom>
        </p:spPr>
      </p:pic>
      <p:pic>
        <p:nvPicPr>
          <p:cNvPr id="14" name="Picture 13" descr="A close up of an animal&#10;&#10;Description generated with high confidence">
            <a:extLst>
              <a:ext uri="{FF2B5EF4-FFF2-40B4-BE49-F238E27FC236}">
                <a16:creationId xmlns:a16="http://schemas.microsoft.com/office/drawing/2014/main" id="{A298A55A-07A1-414F-9C3D-885A8790BC5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3195348" y="4051160"/>
            <a:ext cx="2095500" cy="1914525"/>
          </a:xfrm>
          <a:prstGeom prst="rect">
            <a:avLst/>
          </a:prstGeom>
        </p:spPr>
      </p:pic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013401A7-B251-4F76-A0B8-76B0C608213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091846" y="6203709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39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379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4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84840"/>
            <a:ext cx="9141858" cy="753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en-GB" sz="4000" b="1">
                <a:solidFill>
                  <a:srgbClr val="95C11F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?</a:t>
            </a:r>
            <a:endParaRPr lang="en-GB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A drawing of a person&#10;&#10;Description generated with high confidence">
            <a:extLst>
              <a:ext uri="{FF2B5EF4-FFF2-40B4-BE49-F238E27FC236}">
                <a16:creationId xmlns:a16="http://schemas.microsoft.com/office/drawing/2014/main" id="{94E44B26-1E2E-4AA6-A1B4-0578DF85628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793" t="4434" r="4797" b="4251"/>
          <a:stretch/>
        </p:blipFill>
        <p:spPr>
          <a:xfrm>
            <a:off x="7210653" y="4877439"/>
            <a:ext cx="1931205" cy="197847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073FB48-CB79-40C3-8D5C-5103BAEA253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35956" y="0"/>
            <a:ext cx="5272088" cy="6858000"/>
          </a:xfrm>
          <a:prstGeom prst="rect">
            <a:avLst/>
          </a:prstGeom>
        </p:spPr>
      </p:pic>
      <p:pic>
        <p:nvPicPr>
          <p:cNvPr id="7" name="Picture 6" descr="A drawing of a person&#10;&#10;Description generated with high confidence">
            <a:extLst>
              <a:ext uri="{FF2B5EF4-FFF2-40B4-BE49-F238E27FC236}">
                <a16:creationId xmlns:a16="http://schemas.microsoft.com/office/drawing/2014/main" id="{8FE1E541-9187-44C4-A49D-078D09B0CF9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793" t="4434" r="4797" b="4251"/>
          <a:stretch/>
        </p:blipFill>
        <p:spPr>
          <a:xfrm>
            <a:off x="2142" y="4877439"/>
            <a:ext cx="1931205" cy="1978474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9B10AC63-6827-4768-841D-795AD862AD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65282" y="4702056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525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80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hill&#10;&#10;Description generated with high confidence">
            <a:extLst>
              <a:ext uri="{FF2B5EF4-FFF2-40B4-BE49-F238E27FC236}">
                <a16:creationId xmlns:a16="http://schemas.microsoft.com/office/drawing/2014/main" id="{28E2014E-2016-44A7-A9DB-CB9A447433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ABDE5FF-75F3-4AA6-8CC9-16BB85DF5461}"/>
              </a:ext>
            </a:extLst>
          </p:cNvPr>
          <p:cNvSpPr/>
          <p:nvPr/>
        </p:nvSpPr>
        <p:spPr>
          <a:xfrm>
            <a:off x="7299001" y="4900682"/>
            <a:ext cx="636598" cy="560338"/>
          </a:xfrm>
          <a:prstGeom prst="ellipse">
            <a:avLst/>
          </a:prstGeom>
          <a:noFill/>
          <a:ln w="127000">
            <a:solidFill>
              <a:srgbClr val="1B7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28CAF01C-4C79-4FD0-9E94-E87156DAA7BE}"/>
              </a:ext>
            </a:extLst>
          </p:cNvPr>
          <p:cNvSpPr/>
          <p:nvPr/>
        </p:nvSpPr>
        <p:spPr>
          <a:xfrm>
            <a:off x="6392103" y="2350455"/>
            <a:ext cx="1218786" cy="890433"/>
          </a:xfrm>
          <a:prstGeom prst="ellipse">
            <a:avLst/>
          </a:prstGeom>
          <a:noFill/>
          <a:ln w="127000">
            <a:solidFill>
              <a:srgbClr val="1B7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BFB06FB-D402-4BE6-AF13-91D167DA7450}"/>
              </a:ext>
            </a:extLst>
          </p:cNvPr>
          <p:cNvSpPr/>
          <p:nvPr/>
        </p:nvSpPr>
        <p:spPr>
          <a:xfrm>
            <a:off x="6146084" y="3348252"/>
            <a:ext cx="702859" cy="655093"/>
          </a:xfrm>
          <a:prstGeom prst="ellipse">
            <a:avLst/>
          </a:prstGeom>
          <a:noFill/>
          <a:ln w="127000">
            <a:solidFill>
              <a:srgbClr val="1B7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98B3C76-7A2F-40E8-9F4E-D6AA37818E5B}"/>
              </a:ext>
            </a:extLst>
          </p:cNvPr>
          <p:cNvSpPr/>
          <p:nvPr/>
        </p:nvSpPr>
        <p:spPr>
          <a:xfrm>
            <a:off x="6753306" y="3451200"/>
            <a:ext cx="1352863" cy="1119657"/>
          </a:xfrm>
          <a:prstGeom prst="ellipse">
            <a:avLst/>
          </a:prstGeom>
          <a:noFill/>
          <a:ln w="127000">
            <a:solidFill>
              <a:srgbClr val="1B7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D144D44-F7A0-4878-BE34-8FF6C23146CC}"/>
              </a:ext>
            </a:extLst>
          </p:cNvPr>
          <p:cNvSpPr/>
          <p:nvPr/>
        </p:nvSpPr>
        <p:spPr>
          <a:xfrm>
            <a:off x="4869348" y="4434790"/>
            <a:ext cx="846127" cy="769646"/>
          </a:xfrm>
          <a:prstGeom prst="ellipse">
            <a:avLst/>
          </a:prstGeom>
          <a:noFill/>
          <a:ln w="127000">
            <a:solidFill>
              <a:srgbClr val="1B7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C0B5D44-9743-4E1E-9DEE-8D7A6796E5E5}"/>
              </a:ext>
            </a:extLst>
          </p:cNvPr>
          <p:cNvSpPr/>
          <p:nvPr/>
        </p:nvSpPr>
        <p:spPr>
          <a:xfrm>
            <a:off x="3936105" y="3474912"/>
            <a:ext cx="1312326" cy="1022744"/>
          </a:xfrm>
          <a:prstGeom prst="ellipse">
            <a:avLst/>
          </a:prstGeom>
          <a:noFill/>
          <a:ln w="127000">
            <a:solidFill>
              <a:srgbClr val="1B7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3DB38C7-4350-46B3-81DA-9EEDC0A9C298}"/>
              </a:ext>
            </a:extLst>
          </p:cNvPr>
          <p:cNvSpPr txBox="1"/>
          <p:nvPr/>
        </p:nvSpPr>
        <p:spPr>
          <a:xfrm>
            <a:off x="0" y="84840"/>
            <a:ext cx="9141858" cy="753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en-GB" sz="4000" b="1" dirty="0">
                <a:solidFill>
                  <a:srgbClr val="95C11F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Good farm vs bad farm</a:t>
            </a:r>
            <a:endParaRPr lang="en-GB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0D0982F-999C-44D8-A4E5-7D8E1BAD68AC}"/>
              </a:ext>
            </a:extLst>
          </p:cNvPr>
          <p:cNvSpPr/>
          <p:nvPr/>
        </p:nvSpPr>
        <p:spPr>
          <a:xfrm>
            <a:off x="748328" y="3115969"/>
            <a:ext cx="1352863" cy="1119657"/>
          </a:xfrm>
          <a:prstGeom prst="ellipse">
            <a:avLst/>
          </a:prstGeom>
          <a:noFill/>
          <a:ln w="127000">
            <a:solidFill>
              <a:srgbClr val="1B7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EA3502E0-B176-46C6-BACE-11A5A06DC989}"/>
              </a:ext>
            </a:extLst>
          </p:cNvPr>
          <p:cNvSpPr/>
          <p:nvPr/>
        </p:nvSpPr>
        <p:spPr>
          <a:xfrm>
            <a:off x="3369499" y="5508398"/>
            <a:ext cx="1352863" cy="1119657"/>
          </a:xfrm>
          <a:prstGeom prst="ellipse">
            <a:avLst/>
          </a:prstGeom>
          <a:noFill/>
          <a:ln w="127000">
            <a:solidFill>
              <a:srgbClr val="1B7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E22F753-33D3-44F4-A3DF-2C57E2D4F6B5}"/>
              </a:ext>
            </a:extLst>
          </p:cNvPr>
          <p:cNvSpPr/>
          <p:nvPr/>
        </p:nvSpPr>
        <p:spPr>
          <a:xfrm>
            <a:off x="4274653" y="4853305"/>
            <a:ext cx="702859" cy="655093"/>
          </a:xfrm>
          <a:prstGeom prst="ellipse">
            <a:avLst/>
          </a:prstGeom>
          <a:noFill/>
          <a:ln w="127000">
            <a:solidFill>
              <a:srgbClr val="1B7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C7F87F8F-0885-4F93-AE9E-E4AA9C089122}"/>
              </a:ext>
            </a:extLst>
          </p:cNvPr>
          <p:cNvSpPr/>
          <p:nvPr/>
        </p:nvSpPr>
        <p:spPr>
          <a:xfrm>
            <a:off x="2929635" y="3981665"/>
            <a:ext cx="702859" cy="655093"/>
          </a:xfrm>
          <a:prstGeom prst="ellipse">
            <a:avLst/>
          </a:prstGeom>
          <a:noFill/>
          <a:ln w="127000">
            <a:solidFill>
              <a:srgbClr val="1B7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632613B3-D192-49BF-B0BC-A584A342E4AD}"/>
              </a:ext>
            </a:extLst>
          </p:cNvPr>
          <p:cNvSpPr/>
          <p:nvPr/>
        </p:nvSpPr>
        <p:spPr>
          <a:xfrm>
            <a:off x="2796939" y="2957333"/>
            <a:ext cx="1139166" cy="961018"/>
          </a:xfrm>
          <a:prstGeom prst="ellipse">
            <a:avLst/>
          </a:prstGeom>
          <a:noFill/>
          <a:ln w="127000">
            <a:solidFill>
              <a:srgbClr val="1B7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6C27D20-5924-4F04-A916-9FB2EEC3A453}"/>
              </a:ext>
            </a:extLst>
          </p:cNvPr>
          <p:cNvSpPr/>
          <p:nvPr/>
        </p:nvSpPr>
        <p:spPr>
          <a:xfrm>
            <a:off x="2303629" y="5858409"/>
            <a:ext cx="846127" cy="769646"/>
          </a:xfrm>
          <a:prstGeom prst="ellipse">
            <a:avLst/>
          </a:prstGeom>
          <a:noFill/>
          <a:ln w="127000">
            <a:solidFill>
              <a:srgbClr val="1B7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7067DB5B-4783-4750-945F-69C782886728}"/>
              </a:ext>
            </a:extLst>
          </p:cNvPr>
          <p:cNvSpPr/>
          <p:nvPr/>
        </p:nvSpPr>
        <p:spPr>
          <a:xfrm>
            <a:off x="1330053" y="4148295"/>
            <a:ext cx="1694295" cy="1243030"/>
          </a:xfrm>
          <a:prstGeom prst="ellipse">
            <a:avLst/>
          </a:prstGeom>
          <a:noFill/>
          <a:ln w="127000">
            <a:solidFill>
              <a:srgbClr val="1B7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7F1610CE-209C-4888-976B-974218AA03CE}"/>
              </a:ext>
            </a:extLst>
          </p:cNvPr>
          <p:cNvSpPr/>
          <p:nvPr/>
        </p:nvSpPr>
        <p:spPr>
          <a:xfrm>
            <a:off x="6635122" y="4574653"/>
            <a:ext cx="792350" cy="653973"/>
          </a:xfrm>
          <a:prstGeom prst="ellipse">
            <a:avLst/>
          </a:prstGeom>
          <a:noFill/>
          <a:ln w="127000">
            <a:solidFill>
              <a:srgbClr val="1B7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FFEEDF67-1B14-4848-8761-A7880E3E5C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443468" y="5638015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96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4" dur="15766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1" grpId="0" animBg="1"/>
      <p:bldP spid="13" grpId="0" animBg="1"/>
      <p:bldP spid="14" grpId="0" animBg="1"/>
      <p:bldP spid="16" grpId="0" animBg="1"/>
      <p:bldP spid="12" grpId="0" animBg="1"/>
      <p:bldP spid="15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84840"/>
            <a:ext cx="9141858" cy="753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en-GB" sz="4000" b="1">
                <a:solidFill>
                  <a:srgbClr val="95C11F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?</a:t>
            </a:r>
            <a:endParaRPr lang="en-GB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8C9BE99-79E0-4AAE-A0EB-22A7B03189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8" y="0"/>
            <a:ext cx="9133680" cy="6858000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4199C8CD-E812-4495-9134-D19445058FAA}"/>
              </a:ext>
            </a:extLst>
          </p:cNvPr>
          <p:cNvSpPr/>
          <p:nvPr/>
        </p:nvSpPr>
        <p:spPr>
          <a:xfrm>
            <a:off x="4979357" y="3240888"/>
            <a:ext cx="1352863" cy="1119657"/>
          </a:xfrm>
          <a:prstGeom prst="ellipse">
            <a:avLst/>
          </a:prstGeom>
          <a:noFill/>
          <a:ln w="127000">
            <a:solidFill>
              <a:srgbClr val="1B7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ABDE5FF-75F3-4AA6-8CC9-16BB85DF5461}"/>
              </a:ext>
            </a:extLst>
          </p:cNvPr>
          <p:cNvSpPr/>
          <p:nvPr/>
        </p:nvSpPr>
        <p:spPr>
          <a:xfrm>
            <a:off x="4011617" y="5467833"/>
            <a:ext cx="1352863" cy="1119657"/>
          </a:xfrm>
          <a:prstGeom prst="ellipse">
            <a:avLst/>
          </a:prstGeom>
          <a:noFill/>
          <a:ln w="127000">
            <a:solidFill>
              <a:srgbClr val="1B7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28CAF01C-4C79-4FD0-9E94-E87156DAA7BE}"/>
              </a:ext>
            </a:extLst>
          </p:cNvPr>
          <p:cNvSpPr/>
          <p:nvPr/>
        </p:nvSpPr>
        <p:spPr>
          <a:xfrm>
            <a:off x="1864682" y="2542329"/>
            <a:ext cx="702859" cy="655093"/>
          </a:xfrm>
          <a:prstGeom prst="ellipse">
            <a:avLst/>
          </a:prstGeom>
          <a:noFill/>
          <a:ln w="127000">
            <a:solidFill>
              <a:srgbClr val="1B7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BFB06FB-D402-4BE6-AF13-91D167DA7450}"/>
              </a:ext>
            </a:extLst>
          </p:cNvPr>
          <p:cNvSpPr/>
          <p:nvPr/>
        </p:nvSpPr>
        <p:spPr>
          <a:xfrm>
            <a:off x="7842572" y="4434790"/>
            <a:ext cx="702859" cy="655093"/>
          </a:xfrm>
          <a:prstGeom prst="ellipse">
            <a:avLst/>
          </a:prstGeom>
          <a:noFill/>
          <a:ln w="127000">
            <a:solidFill>
              <a:srgbClr val="1B7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98B3C76-7A2F-40E8-9F4E-D6AA37818E5B}"/>
              </a:ext>
            </a:extLst>
          </p:cNvPr>
          <p:cNvSpPr/>
          <p:nvPr/>
        </p:nvSpPr>
        <p:spPr>
          <a:xfrm>
            <a:off x="6384139" y="5373217"/>
            <a:ext cx="1352863" cy="1119657"/>
          </a:xfrm>
          <a:prstGeom prst="ellipse">
            <a:avLst/>
          </a:prstGeom>
          <a:noFill/>
          <a:ln w="127000">
            <a:solidFill>
              <a:srgbClr val="1B7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D144D44-F7A0-4878-BE34-8FF6C23146CC}"/>
              </a:ext>
            </a:extLst>
          </p:cNvPr>
          <p:cNvSpPr/>
          <p:nvPr/>
        </p:nvSpPr>
        <p:spPr>
          <a:xfrm>
            <a:off x="2953240" y="4950670"/>
            <a:ext cx="846127" cy="769646"/>
          </a:xfrm>
          <a:prstGeom prst="ellipse">
            <a:avLst/>
          </a:prstGeom>
          <a:noFill/>
          <a:ln w="127000">
            <a:solidFill>
              <a:srgbClr val="1B7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C0B5D44-9743-4E1E-9DEE-8D7A6796E5E5}"/>
              </a:ext>
            </a:extLst>
          </p:cNvPr>
          <p:cNvSpPr/>
          <p:nvPr/>
        </p:nvSpPr>
        <p:spPr>
          <a:xfrm>
            <a:off x="3306561" y="3874961"/>
            <a:ext cx="1352863" cy="1119657"/>
          </a:xfrm>
          <a:prstGeom prst="ellipse">
            <a:avLst/>
          </a:prstGeom>
          <a:noFill/>
          <a:ln w="127000">
            <a:solidFill>
              <a:srgbClr val="1B7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0763815C-C877-4435-85B4-8BD16F8FE2EA}"/>
              </a:ext>
            </a:extLst>
          </p:cNvPr>
          <p:cNvSpPr/>
          <p:nvPr/>
        </p:nvSpPr>
        <p:spPr>
          <a:xfrm>
            <a:off x="5346608" y="2238148"/>
            <a:ext cx="1352863" cy="1119657"/>
          </a:xfrm>
          <a:prstGeom prst="ellipse">
            <a:avLst/>
          </a:prstGeom>
          <a:noFill/>
          <a:ln w="127000">
            <a:solidFill>
              <a:srgbClr val="1B7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7125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  <p:bldP spid="16" grpId="0" animBg="1"/>
      <p:bldP spid="12" grpId="0" animBg="1"/>
      <p:bldP spid="15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4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361234"/>
            <a:ext cx="9141858" cy="753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en-GB" sz="4000" b="1" dirty="0">
                <a:solidFill>
                  <a:srgbClr val="95C11F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What is Pollution?</a:t>
            </a:r>
            <a:endParaRPr lang="en-GB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373AE6-10E0-44A9-925C-D825B0A165A3}"/>
              </a:ext>
            </a:extLst>
          </p:cNvPr>
          <p:cNvSpPr/>
          <p:nvPr/>
        </p:nvSpPr>
        <p:spPr>
          <a:xfrm>
            <a:off x="122830" y="1061208"/>
            <a:ext cx="8646854" cy="253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Blip>
                <a:blip r:embed="rId5"/>
              </a:buBlip>
            </a:pPr>
            <a:r>
              <a:rPr lang="en-GB" sz="2000" b="1" dirty="0">
                <a:solidFill>
                  <a:srgbClr val="1B70B4"/>
                </a:solidFill>
                <a:latin typeface="Century Gothic" panose="020B0502020202020204" pitchFamily="34" charset="0"/>
              </a:rPr>
              <a:t>Pollution</a:t>
            </a:r>
            <a:r>
              <a:rPr lang="en-GB" sz="2000" dirty="0">
                <a:latin typeface="Century Gothic" panose="020B0502020202020204" pitchFamily="34" charset="0"/>
              </a:rPr>
              <a:t> is anything that makes the earth dirty &amp; unhealthy. 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Blip>
                <a:blip r:embed="rId5"/>
              </a:buBlip>
            </a:pPr>
            <a:r>
              <a:rPr lang="en-GB" sz="2000" dirty="0">
                <a:latin typeface="Century Gothic" panose="020B0502020202020204" pitchFamily="34" charset="0"/>
              </a:rPr>
              <a:t>Land, air, &amp; water are all affected by pollution. 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Blip>
                <a:blip r:embed="rId5"/>
              </a:buBlip>
            </a:pPr>
            <a:r>
              <a:rPr lang="en-GB" sz="2000" dirty="0">
                <a:latin typeface="Century Gothic" panose="020B0502020202020204" pitchFamily="34" charset="0"/>
              </a:rPr>
              <a:t>Many of the things people use every day come in packages, like food, games, school supplies, &amp; electronics. 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Blip>
                <a:blip r:embed="rId5"/>
              </a:buBlip>
            </a:pPr>
            <a:r>
              <a:rPr lang="en-GB" sz="2000" dirty="0">
                <a:latin typeface="Century Gothic" panose="020B0502020202020204" pitchFamily="34" charset="0"/>
              </a:rPr>
              <a:t>These packages end up in large underground dumps called </a:t>
            </a:r>
            <a:r>
              <a:rPr lang="en-GB" sz="2000" b="1" dirty="0">
                <a:solidFill>
                  <a:srgbClr val="1B70B4"/>
                </a:solidFill>
                <a:latin typeface="Century Gothic" panose="020B0502020202020204" pitchFamily="34" charset="0"/>
              </a:rPr>
              <a:t>landfills</a:t>
            </a:r>
            <a:r>
              <a:rPr lang="en-GB" sz="2000" dirty="0">
                <a:latin typeface="Century Gothic" panose="020B0502020202020204" pitchFamily="34" charset="0"/>
              </a:rPr>
              <a:t>. 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Blip>
                <a:blip r:embed="rId5"/>
              </a:buBlip>
            </a:pPr>
            <a:r>
              <a:rPr lang="en-GB" sz="2000" dirty="0">
                <a:latin typeface="Century Gothic" panose="020B0502020202020204" pitchFamily="34" charset="0"/>
              </a:rPr>
              <a:t>Landfills make land unhealthy for animals &amp; people.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BED74A4-A7A3-4DD6-9985-A76FB03F170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400050" y="4049293"/>
            <a:ext cx="3749040" cy="263504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1B1D522-C528-462E-A40F-716B24E1FFC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5184844" y="4049293"/>
            <a:ext cx="3513386" cy="263504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AC94C7C9-EEB7-4285-8C27-845DBE64ED3B}"/>
              </a:ext>
            </a:extLst>
          </p:cNvPr>
          <p:cNvSpPr txBox="1"/>
          <p:nvPr/>
        </p:nvSpPr>
        <p:spPr>
          <a:xfrm>
            <a:off x="150000" y="7008000"/>
            <a:ext cx="9144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>
                <a:hlinkClick r:id="rId9" tooltip="http://commons.wikimedia.org/wiki/File:Tawau,_sea_pollution_in_Kampung_Titingan.jpg"/>
              </a:rPr>
              <a:t>This Photo</a:t>
            </a:r>
            <a:r>
              <a:rPr lang="en-GB" sz="900"/>
              <a:t> by Unknown Author is licensed under </a:t>
            </a:r>
            <a:r>
              <a:rPr lang="en-GB" sz="900">
                <a:hlinkClick r:id="rId10" tooltip="https://creativecommons.org/licenses/by-sa/3.0/"/>
              </a:rPr>
              <a:t>CC BY-SA</a:t>
            </a:r>
            <a:endParaRPr lang="en-GB" sz="900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810930A8-3A16-4CD0-9EBA-F0BDF0B742A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054975" y="3402405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35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911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hill&#10;&#10;Description generated with high confidence">
            <a:extLst>
              <a:ext uri="{FF2B5EF4-FFF2-40B4-BE49-F238E27FC236}">
                <a16:creationId xmlns:a16="http://schemas.microsoft.com/office/drawing/2014/main" id="{28E2014E-2016-44A7-A9DB-CB9A447433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ABDE5FF-75F3-4AA6-8CC9-16BB85DF5461}"/>
              </a:ext>
            </a:extLst>
          </p:cNvPr>
          <p:cNvSpPr/>
          <p:nvPr/>
        </p:nvSpPr>
        <p:spPr>
          <a:xfrm>
            <a:off x="7200532" y="4847134"/>
            <a:ext cx="820714" cy="714603"/>
          </a:xfrm>
          <a:prstGeom prst="ellipse">
            <a:avLst/>
          </a:prstGeom>
          <a:noFill/>
          <a:ln w="127000">
            <a:solidFill>
              <a:srgbClr val="1B7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28CAF01C-4C79-4FD0-9E94-E87156DAA7BE}"/>
              </a:ext>
            </a:extLst>
          </p:cNvPr>
          <p:cNvSpPr/>
          <p:nvPr/>
        </p:nvSpPr>
        <p:spPr>
          <a:xfrm>
            <a:off x="6392103" y="2350455"/>
            <a:ext cx="1218786" cy="890433"/>
          </a:xfrm>
          <a:prstGeom prst="ellipse">
            <a:avLst/>
          </a:prstGeom>
          <a:noFill/>
          <a:ln w="127000">
            <a:solidFill>
              <a:srgbClr val="1B7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BFB06FB-D402-4BE6-AF13-91D167DA7450}"/>
              </a:ext>
            </a:extLst>
          </p:cNvPr>
          <p:cNvSpPr/>
          <p:nvPr/>
        </p:nvSpPr>
        <p:spPr>
          <a:xfrm>
            <a:off x="6146084" y="3348252"/>
            <a:ext cx="702859" cy="655093"/>
          </a:xfrm>
          <a:prstGeom prst="ellipse">
            <a:avLst/>
          </a:prstGeom>
          <a:noFill/>
          <a:ln w="127000">
            <a:solidFill>
              <a:srgbClr val="1B7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98B3C76-7A2F-40E8-9F4E-D6AA37818E5B}"/>
              </a:ext>
            </a:extLst>
          </p:cNvPr>
          <p:cNvSpPr/>
          <p:nvPr/>
        </p:nvSpPr>
        <p:spPr>
          <a:xfrm>
            <a:off x="6753306" y="3451200"/>
            <a:ext cx="1352863" cy="1119657"/>
          </a:xfrm>
          <a:prstGeom prst="ellipse">
            <a:avLst/>
          </a:prstGeom>
          <a:noFill/>
          <a:ln w="127000">
            <a:solidFill>
              <a:srgbClr val="1B7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D144D44-F7A0-4878-BE34-8FF6C23146CC}"/>
              </a:ext>
            </a:extLst>
          </p:cNvPr>
          <p:cNvSpPr/>
          <p:nvPr/>
        </p:nvSpPr>
        <p:spPr>
          <a:xfrm>
            <a:off x="4869348" y="4434790"/>
            <a:ext cx="846127" cy="769646"/>
          </a:xfrm>
          <a:prstGeom prst="ellipse">
            <a:avLst/>
          </a:prstGeom>
          <a:noFill/>
          <a:ln w="127000">
            <a:solidFill>
              <a:srgbClr val="1B7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C0B5D44-9743-4E1E-9DEE-8D7A6796E5E5}"/>
              </a:ext>
            </a:extLst>
          </p:cNvPr>
          <p:cNvSpPr/>
          <p:nvPr/>
        </p:nvSpPr>
        <p:spPr>
          <a:xfrm>
            <a:off x="3895568" y="3474911"/>
            <a:ext cx="1352863" cy="1119657"/>
          </a:xfrm>
          <a:prstGeom prst="ellipse">
            <a:avLst/>
          </a:prstGeom>
          <a:noFill/>
          <a:ln w="127000">
            <a:solidFill>
              <a:srgbClr val="1B7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3DB38C7-4350-46B3-81DA-9EEDC0A9C298}"/>
              </a:ext>
            </a:extLst>
          </p:cNvPr>
          <p:cNvSpPr txBox="1"/>
          <p:nvPr/>
        </p:nvSpPr>
        <p:spPr>
          <a:xfrm>
            <a:off x="0" y="84840"/>
            <a:ext cx="9141858" cy="753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en-GB" sz="4000" b="1" dirty="0">
                <a:solidFill>
                  <a:srgbClr val="95C11F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Changes the farmer made</a:t>
            </a:r>
            <a:endParaRPr lang="en-GB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996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  <p:bldP spid="16" grpId="0" animBg="1"/>
      <p:bldP spid="12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4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274239"/>
            <a:ext cx="9141858" cy="753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en-GB" sz="4000" b="1" dirty="0">
                <a:solidFill>
                  <a:srgbClr val="95C11F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Activity 1 Answers</a:t>
            </a:r>
            <a:endParaRPr lang="en-GB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A drawing of a person&#10;&#10;Description generated with high confidence">
            <a:extLst>
              <a:ext uri="{FF2B5EF4-FFF2-40B4-BE49-F238E27FC236}">
                <a16:creationId xmlns:a16="http://schemas.microsoft.com/office/drawing/2014/main" id="{94E44B26-1E2E-4AA6-A1B4-0578DF85628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793" t="4434" r="4797" b="4251"/>
          <a:stretch/>
        </p:blipFill>
        <p:spPr>
          <a:xfrm>
            <a:off x="7618978" y="5470043"/>
            <a:ext cx="1352759" cy="138587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03D4382-F43A-4CF9-83AC-A278460A7C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27122"/>
            <a:ext cx="9185553" cy="420943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BDEB9B5-F4F6-4A20-951C-70720EFE4B20}"/>
              </a:ext>
            </a:extLst>
          </p:cNvPr>
          <p:cNvSpPr txBox="1"/>
          <p:nvPr/>
        </p:nvSpPr>
        <p:spPr>
          <a:xfrm>
            <a:off x="400050" y="2004058"/>
            <a:ext cx="83153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Century Gothic" panose="020B0502020202020204" pitchFamily="34" charset="0"/>
              </a:rPr>
              <a:t>The farmer could fence off the riverbank to stop cattle damaging the riverbank, plant trees along river to slow run-off &amp; stabilise the bank, &amp; provide a proper drinking water source.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06DCF79-8DE3-44B6-85A2-2616A84E564B}"/>
              </a:ext>
            </a:extLst>
          </p:cNvPr>
          <p:cNvSpPr txBox="1"/>
          <p:nvPr/>
        </p:nvSpPr>
        <p:spPr>
          <a:xfrm>
            <a:off x="400049" y="3890939"/>
            <a:ext cx="83153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Century Gothic" panose="020B0502020202020204" pitchFamily="34" charset="0"/>
              </a:rPr>
              <a:t>The farmer could separate clean &amp; dirty water, have hardstanding areas at livestock access &amp; feeding points, &amp; have silage store. </a:t>
            </a:r>
          </a:p>
        </p:txBody>
      </p:sp>
      <p:pic>
        <p:nvPicPr>
          <p:cNvPr id="10" name="Picture 9" descr="A drawing of a person&#10;&#10;Description generated with high confidence">
            <a:extLst>
              <a:ext uri="{FF2B5EF4-FFF2-40B4-BE49-F238E27FC236}">
                <a16:creationId xmlns:a16="http://schemas.microsoft.com/office/drawing/2014/main" id="{65F1576B-1EB9-4DD7-BA95-FE882797FD2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793" t="4434" r="4797" b="4251"/>
          <a:stretch/>
        </p:blipFill>
        <p:spPr>
          <a:xfrm>
            <a:off x="172263" y="5436554"/>
            <a:ext cx="1352759" cy="1385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811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160529-C61A-4227-B144-D4292A89AD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87" y="28575"/>
            <a:ext cx="9048667" cy="6726555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34563048-F70C-4D66-828F-B290817E51F9}"/>
              </a:ext>
            </a:extLst>
          </p:cNvPr>
          <p:cNvSpPr/>
          <p:nvPr/>
        </p:nvSpPr>
        <p:spPr>
          <a:xfrm>
            <a:off x="2059710" y="4966014"/>
            <a:ext cx="702859" cy="655093"/>
          </a:xfrm>
          <a:prstGeom prst="ellipse">
            <a:avLst/>
          </a:prstGeom>
          <a:noFill/>
          <a:ln w="127000">
            <a:solidFill>
              <a:srgbClr val="1B7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49D81C7-9610-433D-B207-56985CE519F7}"/>
              </a:ext>
            </a:extLst>
          </p:cNvPr>
          <p:cNvSpPr/>
          <p:nvPr/>
        </p:nvSpPr>
        <p:spPr>
          <a:xfrm>
            <a:off x="529206" y="3268617"/>
            <a:ext cx="1352863" cy="1119657"/>
          </a:xfrm>
          <a:prstGeom prst="ellipse">
            <a:avLst/>
          </a:prstGeom>
          <a:noFill/>
          <a:ln w="127000">
            <a:solidFill>
              <a:srgbClr val="1B7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B40A653-2B53-4A98-A650-A489E7B95F14}"/>
              </a:ext>
            </a:extLst>
          </p:cNvPr>
          <p:cNvSpPr/>
          <p:nvPr/>
        </p:nvSpPr>
        <p:spPr>
          <a:xfrm>
            <a:off x="1309421" y="4388274"/>
            <a:ext cx="702859" cy="655093"/>
          </a:xfrm>
          <a:prstGeom prst="ellipse">
            <a:avLst/>
          </a:prstGeom>
          <a:noFill/>
          <a:ln w="127000">
            <a:solidFill>
              <a:srgbClr val="1B7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53A72D8-9D99-4179-B329-1633CEA6F7B3}"/>
              </a:ext>
            </a:extLst>
          </p:cNvPr>
          <p:cNvSpPr/>
          <p:nvPr/>
        </p:nvSpPr>
        <p:spPr>
          <a:xfrm>
            <a:off x="5013559" y="4043266"/>
            <a:ext cx="702859" cy="655093"/>
          </a:xfrm>
          <a:prstGeom prst="ellipse">
            <a:avLst/>
          </a:prstGeom>
          <a:noFill/>
          <a:ln w="127000">
            <a:solidFill>
              <a:srgbClr val="1B7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4626F18-655D-4C79-9533-2B19FE60464E}"/>
              </a:ext>
            </a:extLst>
          </p:cNvPr>
          <p:cNvSpPr/>
          <p:nvPr/>
        </p:nvSpPr>
        <p:spPr>
          <a:xfrm>
            <a:off x="5850053" y="4095858"/>
            <a:ext cx="702859" cy="655093"/>
          </a:xfrm>
          <a:prstGeom prst="ellipse">
            <a:avLst/>
          </a:prstGeom>
          <a:noFill/>
          <a:ln w="127000">
            <a:solidFill>
              <a:srgbClr val="1B7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A6D8160-7810-457D-8BC8-02A0E5C5A5B7}"/>
              </a:ext>
            </a:extLst>
          </p:cNvPr>
          <p:cNvSpPr/>
          <p:nvPr/>
        </p:nvSpPr>
        <p:spPr>
          <a:xfrm>
            <a:off x="7155619" y="4764796"/>
            <a:ext cx="702859" cy="655093"/>
          </a:xfrm>
          <a:prstGeom prst="ellipse">
            <a:avLst/>
          </a:prstGeom>
          <a:noFill/>
          <a:ln w="127000">
            <a:solidFill>
              <a:srgbClr val="1B7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4AA9E21-95B0-4AAC-926D-843E90C73F1A}"/>
              </a:ext>
            </a:extLst>
          </p:cNvPr>
          <p:cNvSpPr/>
          <p:nvPr/>
        </p:nvSpPr>
        <p:spPr>
          <a:xfrm>
            <a:off x="2872907" y="5857289"/>
            <a:ext cx="702859" cy="655093"/>
          </a:xfrm>
          <a:prstGeom prst="ellipse">
            <a:avLst/>
          </a:prstGeom>
          <a:noFill/>
          <a:ln w="127000">
            <a:solidFill>
              <a:srgbClr val="1B7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4" name="Picture 13" descr="A drawing of a person&#10;&#10;Description generated with high confidence">
            <a:extLst>
              <a:ext uri="{FF2B5EF4-FFF2-40B4-BE49-F238E27FC236}">
                <a16:creationId xmlns:a16="http://schemas.microsoft.com/office/drawing/2014/main" id="{92487CC2-1255-4849-A16F-9835A907209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793" t="4434" r="4797" b="4251"/>
          <a:stretch/>
        </p:blipFill>
        <p:spPr>
          <a:xfrm>
            <a:off x="479934" y="156120"/>
            <a:ext cx="1931205" cy="1978474"/>
          </a:xfrm>
          <a:prstGeom prst="rect">
            <a:avLst/>
          </a:prstGeom>
        </p:spPr>
      </p:pic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13DE888A-7901-428F-979D-D9E912DF475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88375" y="6184835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963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364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 descr="A drawing of a person&#10;&#10;Description generated with high confidence">
            <a:extLst>
              <a:ext uri="{FF2B5EF4-FFF2-40B4-BE49-F238E27FC236}">
                <a16:creationId xmlns:a16="http://schemas.microsoft.com/office/drawing/2014/main" id="{6437D4CE-739C-4313-BD7B-65DC3D35CA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6028" y="4843812"/>
            <a:ext cx="2007972" cy="2014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87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4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361234"/>
            <a:ext cx="9141858" cy="753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en-GB" sz="4000" b="1" dirty="0">
                <a:solidFill>
                  <a:srgbClr val="95C11F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What </a:t>
            </a:r>
            <a:r>
              <a:rPr lang="en-GB" sz="4000" b="1">
                <a:solidFill>
                  <a:srgbClr val="95C11F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is Water Pollution</a:t>
            </a:r>
            <a:r>
              <a:rPr lang="en-GB" sz="4000" b="1" dirty="0">
                <a:solidFill>
                  <a:srgbClr val="95C11F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?</a:t>
            </a:r>
            <a:endParaRPr lang="en-GB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A drawing of a person&#10;&#10;Description generated with high confidence">
            <a:extLst>
              <a:ext uri="{FF2B5EF4-FFF2-40B4-BE49-F238E27FC236}">
                <a16:creationId xmlns:a16="http://schemas.microsoft.com/office/drawing/2014/main" id="{94E44B26-1E2E-4AA6-A1B4-0578DF85628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793" t="4434" r="4797" b="4251"/>
          <a:stretch/>
        </p:blipFill>
        <p:spPr>
          <a:xfrm>
            <a:off x="6638655" y="4399200"/>
            <a:ext cx="2192444" cy="224610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2373AE6-10E0-44A9-925C-D825B0A165A3}"/>
              </a:ext>
            </a:extLst>
          </p:cNvPr>
          <p:cNvSpPr/>
          <p:nvPr/>
        </p:nvSpPr>
        <p:spPr>
          <a:xfrm>
            <a:off x="184245" y="1393340"/>
            <a:ext cx="8646854" cy="218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Blip>
                <a:blip r:embed="rId6"/>
              </a:buBlip>
            </a:pPr>
            <a:r>
              <a:rPr lang="en-GB" sz="2000" b="1" dirty="0">
                <a:solidFill>
                  <a:srgbClr val="1B70B4"/>
                </a:solidFill>
                <a:latin typeface="Century Gothic" panose="020B0502020202020204" pitchFamily="34" charset="0"/>
              </a:rPr>
              <a:t>Water pollution </a:t>
            </a:r>
            <a:r>
              <a:rPr lang="en-GB" sz="2000" dirty="0">
                <a:latin typeface="Century Gothic" panose="020B0502020202020204" pitchFamily="34" charset="0"/>
              </a:rPr>
              <a:t>is when waste, chemicals, or other particles cause a body of water (i.e. rivers, oceans, lakes) to become harmful to the fish &amp; animals that need the water to survive. </a:t>
            </a: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endParaRPr lang="en-GB" sz="2000" dirty="0">
              <a:latin typeface="Century Gothic" panose="020B0502020202020204" pitchFamily="34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Blip>
                <a:blip r:embed="rId6"/>
              </a:buBlip>
            </a:pPr>
            <a:r>
              <a:rPr lang="en-GB" sz="2000" dirty="0">
                <a:latin typeface="Century Gothic" panose="020B0502020202020204" pitchFamily="34" charset="0"/>
              </a:rPr>
              <a:t>Water pollution can disrupt &amp; negatively impact nature's water cycle as well.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4088863-548D-4885-8687-D6605E6FBD8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1336221" y="3711478"/>
            <a:ext cx="4270193" cy="2855691"/>
          </a:xfrm>
          <a:prstGeom prst="rect">
            <a:avLst/>
          </a:prstGeom>
        </p:spPr>
      </p:pic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7A3862A2-4280-4CB1-B344-E36C29FEA50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884990" y="4051537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910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602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4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338374"/>
            <a:ext cx="9141858" cy="753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en-GB" sz="4000" b="1" dirty="0">
                <a:solidFill>
                  <a:srgbClr val="95C11F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Natural causes of Pollution</a:t>
            </a:r>
            <a:endParaRPr lang="en-GB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A drawing of a person&#10;&#10;Description generated with high confidence">
            <a:extLst>
              <a:ext uri="{FF2B5EF4-FFF2-40B4-BE49-F238E27FC236}">
                <a16:creationId xmlns:a16="http://schemas.microsoft.com/office/drawing/2014/main" id="{94E44B26-1E2E-4AA6-A1B4-0578DF85628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793" t="4434" r="4797" b="4251"/>
          <a:stretch/>
        </p:blipFill>
        <p:spPr>
          <a:xfrm>
            <a:off x="7477268" y="5139790"/>
            <a:ext cx="1647381" cy="168770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2373AE6-10E0-44A9-925C-D825B0A165A3}"/>
              </a:ext>
            </a:extLst>
          </p:cNvPr>
          <p:cNvSpPr/>
          <p:nvPr/>
        </p:nvSpPr>
        <p:spPr>
          <a:xfrm>
            <a:off x="260289" y="1286462"/>
            <a:ext cx="4724088" cy="1894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Blip>
                <a:blip r:embed="rId7"/>
              </a:buBlip>
            </a:pPr>
            <a:r>
              <a:rPr lang="en-GB" sz="2000" dirty="0">
                <a:latin typeface="Century Gothic" panose="020B0502020202020204" pitchFamily="34" charset="0"/>
              </a:rPr>
              <a:t>Sometimes water pollution can occur through </a:t>
            </a:r>
            <a:r>
              <a:rPr lang="en-GB" sz="2000" b="1" dirty="0">
                <a:solidFill>
                  <a:srgbClr val="1B70B4"/>
                </a:solidFill>
                <a:latin typeface="Century Gothic" panose="020B0502020202020204" pitchFamily="34" charset="0"/>
              </a:rPr>
              <a:t>natural causes </a:t>
            </a:r>
            <a:r>
              <a:rPr lang="en-GB" sz="2000" dirty="0">
                <a:latin typeface="Century Gothic" panose="020B0502020202020204" pitchFamily="34" charset="0"/>
              </a:rPr>
              <a:t>like volcanoes, algal &amp; silt from storms &amp; floods. 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Blip>
                <a:blip r:embed="rId7"/>
              </a:buBlip>
            </a:pPr>
            <a:endParaRPr lang="en-GB" sz="2400" dirty="0">
              <a:latin typeface="Century Gothic" panose="020B0502020202020204" pitchFamily="34" charset="0"/>
            </a:endParaRPr>
          </a:p>
        </p:txBody>
      </p:sp>
      <p:pic>
        <p:nvPicPr>
          <p:cNvPr id="7" name="Picture 6" descr="A river running through a body of water&#10;&#10;Description generated with very high confidence">
            <a:extLst>
              <a:ext uri="{FF2B5EF4-FFF2-40B4-BE49-F238E27FC236}">
                <a16:creationId xmlns:a16="http://schemas.microsoft.com/office/drawing/2014/main" id="{11545A8B-BD8C-4331-BF6C-1ED1F5160FC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5352737" y="1092042"/>
            <a:ext cx="3771911" cy="2446644"/>
          </a:xfrm>
          <a:prstGeom prst="rect">
            <a:avLst/>
          </a:prstGeom>
        </p:spPr>
      </p:pic>
      <p:pic>
        <p:nvPicPr>
          <p:cNvPr id="17" name="Picture 16" descr="A screenshot of a video game&#10;&#10;Description generated with high confidence">
            <a:extLst>
              <a:ext uri="{FF2B5EF4-FFF2-40B4-BE49-F238E27FC236}">
                <a16:creationId xmlns:a16="http://schemas.microsoft.com/office/drawing/2014/main" id="{26F47616-98B8-421D-B328-6FC290C94C5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33201" y="3251200"/>
            <a:ext cx="6326341" cy="3599805"/>
          </a:xfrm>
          <a:prstGeom prst="rect">
            <a:avLst/>
          </a:prstGeom>
        </p:spPr>
      </p:pic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40A0100A-4956-499D-B022-8A9E9BD66B4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861544" y="4397375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091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74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4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361234"/>
            <a:ext cx="9141858" cy="753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en-GB" sz="4000" b="1" dirty="0">
                <a:solidFill>
                  <a:srgbClr val="95C11F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Human causes of Pollution</a:t>
            </a:r>
            <a:endParaRPr lang="en-GB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373AE6-10E0-44A9-925C-D825B0A165A3}"/>
              </a:ext>
            </a:extLst>
          </p:cNvPr>
          <p:cNvSpPr/>
          <p:nvPr/>
        </p:nvSpPr>
        <p:spPr>
          <a:xfrm>
            <a:off x="122830" y="1095498"/>
            <a:ext cx="8163920" cy="2602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Blip>
                <a:blip r:embed="rId5"/>
              </a:buBlip>
            </a:pPr>
            <a:r>
              <a:rPr lang="en-GB" sz="2400" dirty="0">
                <a:latin typeface="Century Gothic" panose="020B0502020202020204" pitchFamily="34" charset="0"/>
              </a:rPr>
              <a:t>Some </a:t>
            </a:r>
            <a:r>
              <a:rPr lang="en-GB" sz="2400" b="1" dirty="0">
                <a:solidFill>
                  <a:srgbClr val="1B70B4"/>
                </a:solidFill>
                <a:latin typeface="Century Gothic" panose="020B0502020202020204" pitchFamily="34" charset="0"/>
              </a:rPr>
              <a:t>human causes </a:t>
            </a:r>
            <a:r>
              <a:rPr lang="en-GB" sz="2400" dirty="0">
                <a:latin typeface="Century Gothic" panose="020B0502020202020204" pitchFamily="34" charset="0"/>
              </a:rPr>
              <a:t>include:-</a:t>
            </a: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en-GB" sz="2400" dirty="0">
                <a:latin typeface="Century Gothic" panose="020B0502020202020204" pitchFamily="34" charset="0"/>
              </a:rPr>
              <a:t>    - Sewage</a:t>
            </a: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en-GB" sz="2400" dirty="0">
                <a:latin typeface="Century Gothic" panose="020B0502020202020204" pitchFamily="34" charset="0"/>
              </a:rPr>
              <a:t>    - Pesticides &amp; fertilizers from farms</a:t>
            </a: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en-GB" sz="2400" dirty="0">
                <a:latin typeface="Century Gothic" panose="020B0502020202020204" pitchFamily="34" charset="0"/>
              </a:rPr>
              <a:t>    - Waste water &amp; chemicals from factories </a:t>
            </a: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en-GB" sz="2400" dirty="0">
                <a:latin typeface="Century Gothic" panose="020B0502020202020204" pitchFamily="34" charset="0"/>
              </a:rPr>
              <a:t>    - Silt from construction sites </a:t>
            </a: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en-GB" sz="2400" dirty="0">
                <a:latin typeface="Century Gothic" panose="020B0502020202020204" pitchFamily="34" charset="0"/>
              </a:rPr>
              <a:t>    - Trash from people littering</a:t>
            </a:r>
            <a:endParaRPr lang="en-GB" sz="2800" dirty="0">
              <a:latin typeface="Century Gothic" panose="020B0502020202020204" pitchFamily="34" charset="0"/>
            </a:endParaRPr>
          </a:p>
        </p:txBody>
      </p:sp>
      <p:pic>
        <p:nvPicPr>
          <p:cNvPr id="7" name="Picture 6" descr="A body of water&#10;&#10;Description generated with very high confidence">
            <a:extLst>
              <a:ext uri="{FF2B5EF4-FFF2-40B4-BE49-F238E27FC236}">
                <a16:creationId xmlns:a16="http://schemas.microsoft.com/office/drawing/2014/main" id="{6729E7B0-9BF1-4489-A7A5-99EB664CA1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6076263" y="2828920"/>
            <a:ext cx="2707126" cy="179347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A585D80-489C-49D7-8700-A4AF9DB00EE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6070548" y="4694231"/>
            <a:ext cx="2712841" cy="182935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FDB0E42-2D36-45EF-A69D-9CA19FD6F02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233513" y="4297505"/>
            <a:ext cx="2745756" cy="18293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AB4A43D-6706-4C34-8C2A-343BEC9E671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837473B0-CC2E-450A-ABE3-18F120FF3D39}">
                <a1611:picAttrSrcUrl xmlns:a1611="http://schemas.microsoft.com/office/drawing/2016/11/main" r:id="rId13"/>
              </a:ext>
            </a:extLst>
          </a:blip>
          <a:stretch>
            <a:fillRect/>
          </a:stretch>
        </p:blipFill>
        <p:spPr>
          <a:xfrm>
            <a:off x="3289097" y="4297505"/>
            <a:ext cx="2471623" cy="1853718"/>
          </a:xfrm>
          <a:prstGeom prst="rect">
            <a:avLst/>
          </a:prstGeom>
        </p:spPr>
      </p:pic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C96DB437-97C7-42D7-998B-8847C3CD37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586888" y="6402739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416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691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46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6721A65-8ADA-4A1B-99C5-55672CA2D54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37" t="17315" r="15267"/>
          <a:stretch/>
        </p:blipFill>
        <p:spPr>
          <a:xfrm>
            <a:off x="5366564" y="1230908"/>
            <a:ext cx="3343860" cy="26887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2831" y="208356"/>
            <a:ext cx="5417820" cy="753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en-GB" sz="4000" b="1" dirty="0">
                <a:solidFill>
                  <a:srgbClr val="95C11F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Agricultural Pollution</a:t>
            </a:r>
            <a:endParaRPr lang="en-GB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373AE6-10E0-44A9-925C-D825B0A165A3}"/>
              </a:ext>
            </a:extLst>
          </p:cNvPr>
          <p:cNvSpPr/>
          <p:nvPr/>
        </p:nvSpPr>
        <p:spPr>
          <a:xfrm>
            <a:off x="122830" y="1114902"/>
            <a:ext cx="5008693" cy="5369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Blip>
                <a:blip r:embed="rId6"/>
              </a:buBlip>
            </a:pPr>
            <a:r>
              <a:rPr lang="en-GB" sz="2000" b="1" dirty="0">
                <a:solidFill>
                  <a:srgbClr val="1B70B4"/>
                </a:solidFill>
                <a:latin typeface="Century Gothic" panose="020B0502020202020204" pitchFamily="34" charset="0"/>
              </a:rPr>
              <a:t>Farm animal waste </a:t>
            </a:r>
            <a:r>
              <a:rPr lang="en-GB" sz="2000" dirty="0">
                <a:latin typeface="Century Gothic" panose="020B0502020202020204" pitchFamily="34" charset="0"/>
              </a:rPr>
              <a:t>- Waste from large herds of farm animals can get into the water supply from the runoff of rain </a:t>
            </a: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endParaRPr lang="en-GB" sz="2000" dirty="0">
              <a:latin typeface="Century Gothic" panose="020B0502020202020204" pitchFamily="34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Blip>
                <a:blip r:embed="rId6"/>
              </a:buBlip>
            </a:pPr>
            <a:r>
              <a:rPr lang="en-GB" sz="2000" b="1" dirty="0">
                <a:solidFill>
                  <a:srgbClr val="1B70B4"/>
                </a:solidFill>
                <a:latin typeface="Century Gothic" panose="020B0502020202020204" pitchFamily="34" charset="0"/>
              </a:rPr>
              <a:t>Pesticides &amp; herbicides </a:t>
            </a:r>
            <a:r>
              <a:rPr lang="en-GB" sz="2000" dirty="0">
                <a:latin typeface="Century Gothic" panose="020B0502020202020204" pitchFamily="34" charset="0"/>
              </a:rPr>
              <a:t>- Pesticides are often sprayed on crops to kill bugs &amp; herbicides are sprayed to kill weeds. </a:t>
            </a: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endParaRPr lang="en-GB" sz="2000" dirty="0">
              <a:latin typeface="Century Gothic" panose="020B0502020202020204" pitchFamily="34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Blip>
                <a:blip r:embed="rId6"/>
              </a:buBlip>
            </a:pPr>
            <a:r>
              <a:rPr lang="en-GB" sz="2000" dirty="0">
                <a:latin typeface="Century Gothic" panose="020B0502020202020204" pitchFamily="34" charset="0"/>
              </a:rPr>
              <a:t>These strong chemicals can get into the water through runoff of rain. </a:t>
            </a: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endParaRPr lang="en-GB" sz="2000" dirty="0">
              <a:latin typeface="Century Gothic" panose="020B0502020202020204" pitchFamily="34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Blip>
                <a:blip r:embed="rId6"/>
              </a:buBlip>
            </a:pPr>
            <a:r>
              <a:rPr lang="en-GB" sz="2000" dirty="0">
                <a:latin typeface="Century Gothic" panose="020B0502020202020204" pitchFamily="34" charset="0"/>
              </a:rPr>
              <a:t>They can also contaminate rivers &amp; lakes through accidental spills.</a:t>
            </a:r>
          </a:p>
        </p:txBody>
      </p:sp>
      <p:pic>
        <p:nvPicPr>
          <p:cNvPr id="10" name="Picture 2" descr="Image result for mcpa spraying">
            <a:extLst>
              <a:ext uri="{FF2B5EF4-FFF2-40B4-BE49-F238E27FC236}">
                <a16:creationId xmlns:a16="http://schemas.microsoft.com/office/drawing/2014/main" id="{4EEADC7A-2184-4192-9AE9-5DD66362AF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17" b="15749"/>
          <a:stretch/>
        </p:blipFill>
        <p:spPr bwMode="auto">
          <a:xfrm>
            <a:off x="5238941" y="4344173"/>
            <a:ext cx="3692532" cy="2140597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AE25DBF9-9024-4537-A97F-11762ABD78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62761" y="3926413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558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964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6"/>
            <a:ext cx="9144000" cy="68574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84" y="160279"/>
            <a:ext cx="91418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95C11F"/>
                </a:solidFill>
                <a:latin typeface="Century Gothic" charset="0"/>
                <a:ea typeface="Century Gothic" charset="0"/>
                <a:cs typeface="Century Gothic" charset="0"/>
              </a:rPr>
              <a:t>Best Practice in Action</a:t>
            </a:r>
            <a:endParaRPr lang="en-US" sz="4000" dirty="0">
              <a:solidFill>
                <a:srgbClr val="95C11F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" name="Picture 9" descr="A picture containing text, table&#10;&#10;Description generated with high confidence">
            <a:extLst>
              <a:ext uri="{FF2B5EF4-FFF2-40B4-BE49-F238E27FC236}">
                <a16:creationId xmlns:a16="http://schemas.microsoft.com/office/drawing/2014/main" id="{EA92A9CA-98FF-4181-A264-55A30D78CE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2" y="1027907"/>
            <a:ext cx="9144000" cy="5892183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28F7CEF3-968A-4FC6-9679-1AF74FB9606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23577" y="4760790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696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59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4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531" y="125511"/>
            <a:ext cx="91418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srgbClr val="95C11F"/>
                </a:solidFill>
                <a:latin typeface="Century Gothic" charset="0"/>
                <a:ea typeface="Century Gothic" charset="0"/>
                <a:cs typeface="Century Gothic" charset="0"/>
              </a:rPr>
              <a:t>Indicators of water quality</a:t>
            </a:r>
            <a:endParaRPr lang="en-US" sz="4000" dirty="0">
              <a:solidFill>
                <a:srgbClr val="95C11F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75E33AB-9734-4184-B5FF-F96B7F8F0BAE}"/>
              </a:ext>
            </a:extLst>
          </p:cNvPr>
          <p:cNvSpPr/>
          <p:nvPr/>
        </p:nvSpPr>
        <p:spPr>
          <a:xfrm>
            <a:off x="160536" y="958908"/>
            <a:ext cx="546916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400" dirty="0">
                <a:latin typeface="Century Gothic" panose="020B0502020202020204" pitchFamily="34" charset="0"/>
              </a:rPr>
              <a:t>The two main indicators of water quality are:</a:t>
            </a:r>
          </a:p>
          <a:p>
            <a:pPr algn="just"/>
            <a:endParaRPr lang="en-GB" sz="2400" dirty="0">
              <a:latin typeface="Century Gothic" panose="020B0502020202020204" pitchFamily="34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en-GB" sz="2400" b="1" dirty="0">
                <a:solidFill>
                  <a:srgbClr val="1B70B4"/>
                </a:solidFill>
                <a:latin typeface="Century Gothic" panose="020B0502020202020204" pitchFamily="34" charset="0"/>
              </a:rPr>
              <a:t>Chemical indicator – </a:t>
            </a:r>
            <a:r>
              <a:rPr lang="en-GB" sz="2400" dirty="0">
                <a:latin typeface="Century Gothic" panose="020B0502020202020204" pitchFamily="34" charset="0"/>
              </a:rPr>
              <a:t>taking samples of the water to measure the different chemicals that it contains. </a:t>
            </a:r>
          </a:p>
          <a:p>
            <a:pPr marL="342900" indent="-342900" algn="just">
              <a:buFont typeface="+mj-lt"/>
              <a:buAutoNum type="arabicPeriod"/>
            </a:pPr>
            <a:endParaRPr lang="en-GB" sz="2400" dirty="0">
              <a:latin typeface="Century Gothic" panose="020B0502020202020204" pitchFamily="34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en-GB" sz="2400" b="1" dirty="0">
                <a:solidFill>
                  <a:srgbClr val="1B70B4"/>
                </a:solidFill>
                <a:latin typeface="Century Gothic" panose="020B0502020202020204" pitchFamily="34" charset="0"/>
              </a:rPr>
              <a:t>Biological indicator – </a:t>
            </a:r>
            <a:r>
              <a:rPr lang="en-GB" sz="2400" dirty="0">
                <a:latin typeface="Century Gothic" panose="020B0502020202020204" pitchFamily="34" charset="0"/>
              </a:rPr>
              <a:t>examining the fish, insects, &amp; other invertebrates that the water will support. </a:t>
            </a:r>
          </a:p>
        </p:txBody>
      </p:sp>
      <p:pic>
        <p:nvPicPr>
          <p:cNvPr id="7" name="Picture 6" descr="A river running through a field of grass&#10;&#10;Description generated with high confidence">
            <a:extLst>
              <a:ext uri="{FF2B5EF4-FFF2-40B4-BE49-F238E27FC236}">
                <a16:creationId xmlns:a16="http://schemas.microsoft.com/office/drawing/2014/main" id="{32E5CA4C-975D-4601-B1EF-CEE8C7527F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65647" y="1629914"/>
            <a:ext cx="2570897" cy="34278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D2E98CE3-D921-45EA-BB81-C8BAD10A3DB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15350" y="5535938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491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530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2262E63-5794-4AF0-B873-434713E4ACE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464"/>
          </a:xfrm>
          <a:prstGeom prst="rect">
            <a:avLst/>
          </a:prstGeom>
        </p:spPr>
      </p:pic>
      <p:pic>
        <p:nvPicPr>
          <p:cNvPr id="4" name="IMG_1522">
            <a:hlinkClick r:id="" action="ppaction://media"/>
            <a:extLst>
              <a:ext uri="{FF2B5EF4-FFF2-40B4-BE49-F238E27FC236}">
                <a16:creationId xmlns:a16="http://schemas.microsoft.com/office/drawing/2014/main" id="{090F3FAC-E86D-4E39-B467-F232C4DE5FF9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854517" y="936309"/>
            <a:ext cx="5434965" cy="5573076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EB171F7-8009-416F-A7BC-79F3E2B135AD}"/>
              </a:ext>
            </a:extLst>
          </p:cNvPr>
          <p:cNvSpPr txBox="1"/>
          <p:nvPr/>
        </p:nvSpPr>
        <p:spPr>
          <a:xfrm>
            <a:off x="44531" y="125511"/>
            <a:ext cx="91418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srgbClr val="95C11F"/>
                </a:solidFill>
                <a:latin typeface="Century Gothic" charset="0"/>
                <a:ea typeface="Century Gothic" charset="0"/>
                <a:cs typeface="Century Gothic" charset="0"/>
              </a:rPr>
              <a:t>Lets take a kick sample</a:t>
            </a:r>
            <a:endParaRPr lang="en-US" sz="4000" dirty="0">
              <a:solidFill>
                <a:srgbClr val="95C11F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F125C55E-79DE-4D69-BCD8-92D47175515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248406" y="5305914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536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6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83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2449</TotalTime>
  <Words>913</Words>
  <Application>Microsoft Office PowerPoint</Application>
  <PresentationFormat>On-screen Show (4:3)</PresentationFormat>
  <Paragraphs>139</Paragraphs>
  <Slides>23</Slides>
  <Notes>5</Notes>
  <HiddenSlides>0</HiddenSlides>
  <MMClips>20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Calibri</vt:lpstr>
      <vt:lpstr>Calibri Light</vt:lpstr>
      <vt:lpstr>Century Gothic</vt:lpstr>
      <vt:lpstr>Symbol</vt:lpstr>
      <vt:lpstr>Office Theme</vt:lpstr>
      <vt:lpstr>PowerPoint Presentation</vt:lpstr>
      <vt:lpstr> </vt:lpstr>
      <vt:lpstr> </vt:lpstr>
      <vt:lpstr> </vt:lpstr>
      <vt:lpstr> </vt:lpstr>
      <vt:lpstr> </vt:lpstr>
      <vt:lpstr> </vt:lpstr>
      <vt:lpstr> </vt:lpstr>
      <vt:lpstr>PowerPoint Presentation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Lyndsey Herron</dc:creator>
  <cp:lastModifiedBy>Lisa Stewart</cp:lastModifiedBy>
  <cp:revision>171</cp:revision>
  <dcterms:created xsi:type="dcterms:W3CDTF">2018-09-26T11:41:42Z</dcterms:created>
  <dcterms:modified xsi:type="dcterms:W3CDTF">2020-05-07T13:46:28Z</dcterms:modified>
</cp:coreProperties>
</file>