
<file path=[Content_Types].xml><?xml version="1.0" encoding="utf-8"?>
<Types xmlns="http://schemas.openxmlformats.org/package/2006/content-types">
  <Default Extension="jpeg" ContentType="image/jpeg"/>
  <Default Extension="JP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15"/>
  </p:notesMasterIdLst>
  <p:sldIdLst>
    <p:sldId id="266" r:id="rId2"/>
    <p:sldId id="267" r:id="rId3"/>
    <p:sldId id="301" r:id="rId4"/>
    <p:sldId id="291" r:id="rId5"/>
    <p:sldId id="307" r:id="rId6"/>
    <p:sldId id="304" r:id="rId7"/>
    <p:sldId id="300" r:id="rId8"/>
    <p:sldId id="290" r:id="rId9"/>
    <p:sldId id="294" r:id="rId10"/>
    <p:sldId id="288" r:id="rId11"/>
    <p:sldId id="295" r:id="rId12"/>
    <p:sldId id="297" r:id="rId13"/>
    <p:sldId id="260" r:id="rId1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B70B4"/>
    <a:srgbClr val="95C11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561"/>
    <p:restoredTop sz="76214" autoAdjust="0"/>
  </p:normalViewPr>
  <p:slideViewPr>
    <p:cSldViewPr snapToGrid="0" snapToObjects="1">
      <p:cViewPr varScale="1">
        <p:scale>
          <a:sx n="84" d="100"/>
          <a:sy n="84" d="100"/>
        </p:scale>
        <p:origin x="813" y="45"/>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3CB8A0D-B208-446A-80A2-9EE2A0B10698}" type="datetimeFigureOut">
              <a:rPr lang="en-GB" smtClean="0"/>
              <a:t>07/05/2020</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04425B5-4EAF-4556-A872-0AE3BC0E3F6E}" type="slidenum">
              <a:rPr lang="en-GB" smtClean="0"/>
              <a:t>‹#›</a:t>
            </a:fld>
            <a:endParaRPr lang="en-GB"/>
          </a:p>
        </p:txBody>
      </p:sp>
    </p:spTree>
    <p:extLst>
      <p:ext uri="{BB962C8B-B14F-4D97-AF65-F5344CB8AC3E}">
        <p14:creationId xmlns:p14="http://schemas.microsoft.com/office/powerpoint/2010/main" val="100727420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vimeo.com/377850152/a6299e22f9"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0" kern="1200" dirty="0">
                <a:solidFill>
                  <a:schemeClr val="tx1"/>
                </a:solidFill>
                <a:effectLst/>
                <a:latin typeface="+mn-lt"/>
                <a:ea typeface="+mn-ea"/>
                <a:cs typeface="+mn-cs"/>
              </a:rPr>
              <a:t>Ireland is a country well known for its lush green fields. This is largely thanks to our wet climate. Water is one of our most important resources. Our island is surrounded on every side by water and we have one of the highest water availability rates in Europe . </a:t>
            </a:r>
          </a:p>
          <a:p>
            <a:r>
              <a:rPr lang="en-GB" sz="1200" b="0" i="0" kern="1200" dirty="0">
                <a:solidFill>
                  <a:schemeClr val="tx1"/>
                </a:solidFill>
                <a:effectLst/>
                <a:latin typeface="+mn-lt"/>
                <a:ea typeface="+mn-ea"/>
                <a:cs typeface="+mn-cs"/>
              </a:rPr>
              <a:t>Our waterways are a big attraction for recreation and tourism and our aquatic environment plays host to a multitude of different species that enhance our </a:t>
            </a:r>
            <a:r>
              <a:rPr lang="en-GB" sz="1200" b="0" i="0" kern="1200" dirty="0" err="1">
                <a:solidFill>
                  <a:schemeClr val="tx1"/>
                </a:solidFill>
                <a:effectLst/>
                <a:latin typeface="+mn-lt"/>
                <a:ea typeface="+mn-ea"/>
                <a:cs typeface="+mn-cs"/>
              </a:rPr>
              <a:t>ecosystem.However</a:t>
            </a:r>
            <a:r>
              <a:rPr lang="en-GB" sz="1200" b="0" i="0" kern="1200" dirty="0">
                <a:solidFill>
                  <a:schemeClr val="tx1"/>
                </a:solidFill>
                <a:effectLst/>
                <a:latin typeface="+mn-lt"/>
                <a:ea typeface="+mn-ea"/>
                <a:cs typeface="+mn-cs"/>
              </a:rPr>
              <a:t>, despite all of this natural advantage, clean water is becoming scarce. In theory, we receive enough water from rainfall to meet the needs of the population, but there is an imbalance in the demand for and the distribution of water. </a:t>
            </a:r>
          </a:p>
          <a:p>
            <a:endParaRPr lang="en-GB" sz="1200" b="0" i="0" kern="1200" dirty="0">
              <a:solidFill>
                <a:schemeClr val="tx1"/>
              </a:solidFill>
              <a:effectLst/>
              <a:latin typeface="+mn-lt"/>
              <a:ea typeface="+mn-ea"/>
              <a:cs typeface="+mn-cs"/>
            </a:endParaRPr>
          </a:p>
          <a:p>
            <a:r>
              <a:rPr lang="en-GB" sz="1200" b="0" i="0" kern="1200" dirty="0">
                <a:solidFill>
                  <a:schemeClr val="tx1"/>
                </a:solidFill>
                <a:effectLst/>
                <a:latin typeface="+mn-lt"/>
                <a:ea typeface="+mn-ea"/>
                <a:cs typeface="+mn-cs"/>
              </a:rPr>
              <a:t>In Ireland, our drinking water usually comes from lakes, rivers and artificial reservoirs, particularly those used for public water supplies. Private sector suppliers and group water schemes tend to rely more on groundwater and spring water. Groundwater and springs contribute to about 16% of the total drinking water supplied nationally, while this rises to 86% in some rural areas.</a:t>
            </a:r>
            <a:endParaRPr lang="en-GB" dirty="0"/>
          </a:p>
        </p:txBody>
      </p:sp>
      <p:sp>
        <p:nvSpPr>
          <p:cNvPr id="4" name="Slide Number Placeholder 3"/>
          <p:cNvSpPr>
            <a:spLocks noGrp="1"/>
          </p:cNvSpPr>
          <p:nvPr>
            <p:ph type="sldNum" sz="quarter" idx="5"/>
          </p:nvPr>
        </p:nvSpPr>
        <p:spPr/>
        <p:txBody>
          <a:bodyPr/>
          <a:lstStyle/>
          <a:p>
            <a:fld id="{404425B5-4EAF-4556-A872-0AE3BC0E3F6E}" type="slidenum">
              <a:rPr lang="en-GB" smtClean="0"/>
              <a:t>2</a:t>
            </a:fld>
            <a:endParaRPr lang="en-GB"/>
          </a:p>
        </p:txBody>
      </p:sp>
    </p:spTree>
    <p:extLst>
      <p:ext uri="{BB962C8B-B14F-4D97-AF65-F5344CB8AC3E}">
        <p14:creationId xmlns:p14="http://schemas.microsoft.com/office/powerpoint/2010/main" val="241451876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Chemical  - cleaning products, pesticides, industrial, metal, paints, </a:t>
            </a:r>
          </a:p>
          <a:p>
            <a:r>
              <a:rPr lang="en-GB" dirty="0"/>
              <a:t>Organic – sewage, animal waste, urban run-off, </a:t>
            </a:r>
            <a:r>
              <a:rPr lang="en-GB"/>
              <a:t>industrial run-off, </a:t>
            </a:r>
          </a:p>
        </p:txBody>
      </p:sp>
      <p:sp>
        <p:nvSpPr>
          <p:cNvPr id="4" name="Slide Number Placeholder 3"/>
          <p:cNvSpPr>
            <a:spLocks noGrp="1"/>
          </p:cNvSpPr>
          <p:nvPr>
            <p:ph type="sldNum" sz="quarter" idx="5"/>
          </p:nvPr>
        </p:nvSpPr>
        <p:spPr/>
        <p:txBody>
          <a:bodyPr/>
          <a:lstStyle/>
          <a:p>
            <a:fld id="{404425B5-4EAF-4556-A872-0AE3BC0E3F6E}" type="slidenum">
              <a:rPr lang="en-GB" smtClean="0"/>
              <a:t>3</a:t>
            </a:fld>
            <a:endParaRPr lang="en-GB"/>
          </a:p>
        </p:txBody>
      </p:sp>
    </p:spTree>
    <p:extLst>
      <p:ext uri="{BB962C8B-B14F-4D97-AF65-F5344CB8AC3E}">
        <p14:creationId xmlns:p14="http://schemas.microsoft.com/office/powerpoint/2010/main" val="49297761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404425B5-4EAF-4556-A872-0AE3BC0E3F6E}" type="slidenum">
              <a:rPr lang="en-GB" smtClean="0"/>
              <a:t>4</a:t>
            </a:fld>
            <a:endParaRPr lang="en-GB"/>
          </a:p>
        </p:txBody>
      </p:sp>
    </p:spTree>
    <p:extLst>
      <p:ext uri="{BB962C8B-B14F-4D97-AF65-F5344CB8AC3E}">
        <p14:creationId xmlns:p14="http://schemas.microsoft.com/office/powerpoint/2010/main" val="406656687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u="sng" kern="1200" dirty="0">
                <a:solidFill>
                  <a:schemeClr val="tx1"/>
                </a:solidFill>
                <a:effectLst/>
                <a:latin typeface="+mn-lt"/>
                <a:ea typeface="+mn-ea"/>
                <a:cs typeface="+mn-cs"/>
                <a:hlinkClick r:id="rId3"/>
              </a:rPr>
              <a:t>https://vimeo.com/377850152/a6299e22f9</a:t>
            </a:r>
            <a:endParaRPr lang="en-GB" dirty="0"/>
          </a:p>
        </p:txBody>
      </p:sp>
      <p:sp>
        <p:nvSpPr>
          <p:cNvPr id="4" name="Slide Number Placeholder 3"/>
          <p:cNvSpPr>
            <a:spLocks noGrp="1"/>
          </p:cNvSpPr>
          <p:nvPr>
            <p:ph type="sldNum" sz="quarter" idx="5"/>
          </p:nvPr>
        </p:nvSpPr>
        <p:spPr/>
        <p:txBody>
          <a:bodyPr/>
          <a:lstStyle/>
          <a:p>
            <a:fld id="{404425B5-4EAF-4556-A872-0AE3BC0E3F6E}" type="slidenum">
              <a:rPr lang="en-GB" smtClean="0"/>
              <a:t>5</a:t>
            </a:fld>
            <a:endParaRPr lang="en-GB"/>
          </a:p>
        </p:txBody>
      </p:sp>
    </p:spTree>
    <p:extLst>
      <p:ext uri="{BB962C8B-B14F-4D97-AF65-F5344CB8AC3E}">
        <p14:creationId xmlns:p14="http://schemas.microsoft.com/office/powerpoint/2010/main" val="140747525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lvl="0" indent="-342900" algn="just">
              <a:lnSpc>
                <a:spcPct val="115000"/>
              </a:lnSpc>
              <a:spcAft>
                <a:spcPts val="0"/>
              </a:spcAft>
              <a:buClr>
                <a:srgbClr val="95C11F"/>
              </a:buClr>
              <a:buFont typeface="+mj-lt"/>
              <a:buAutoNum type="arabicPeriod"/>
            </a:pPr>
            <a:r>
              <a:rPr lang="en-GB" sz="1200" b="1" dirty="0">
                <a:solidFill>
                  <a:srgbClr val="1D71B8"/>
                </a:solidFill>
                <a:latin typeface="Century Gothic" panose="020B0502020202020204" pitchFamily="34" charset="0"/>
                <a:ea typeface="Times New Roman" panose="02020603050405020304" pitchFamily="18" charset="0"/>
              </a:rPr>
              <a:t>Raw water: </a:t>
            </a:r>
            <a:r>
              <a:rPr lang="en-GB" sz="1200" b="0" dirty="0">
                <a:solidFill>
                  <a:srgbClr val="1D71B8"/>
                </a:solidFill>
                <a:latin typeface="Century Gothic" panose="020B0502020202020204" pitchFamily="34" charset="0"/>
                <a:ea typeface="Times New Roman" panose="02020603050405020304" pitchFamily="18" charset="0"/>
              </a:rPr>
              <a:t>from river or other source</a:t>
            </a:r>
          </a:p>
          <a:p>
            <a:pPr marL="342900" lvl="0" indent="-342900" algn="just">
              <a:lnSpc>
                <a:spcPct val="115000"/>
              </a:lnSpc>
              <a:spcAft>
                <a:spcPts val="0"/>
              </a:spcAft>
              <a:buClr>
                <a:srgbClr val="95C11F"/>
              </a:buClr>
              <a:buFont typeface="+mj-lt"/>
              <a:buAutoNum type="arabicPeriod"/>
            </a:pPr>
            <a:r>
              <a:rPr lang="en-GB" sz="1200" b="1" dirty="0">
                <a:solidFill>
                  <a:srgbClr val="1D71B8"/>
                </a:solidFill>
                <a:latin typeface="Century Gothic" panose="020B0502020202020204" pitchFamily="34" charset="0"/>
                <a:ea typeface="Times New Roman" panose="02020603050405020304" pitchFamily="18" charset="0"/>
              </a:rPr>
              <a:t>Screening: </a:t>
            </a:r>
            <a:r>
              <a:rPr lang="en-GB" sz="1200" b="0" dirty="0">
                <a:solidFill>
                  <a:srgbClr val="1D71B8"/>
                </a:solidFill>
                <a:latin typeface="Century Gothic" panose="020B0502020202020204" pitchFamily="34" charset="0"/>
                <a:ea typeface="Times New Roman" panose="02020603050405020304" pitchFamily="18" charset="0"/>
              </a:rPr>
              <a:t>passing water through sieves to remove leaves, twigs, bugs etc. </a:t>
            </a:r>
          </a:p>
          <a:p>
            <a:pPr marL="342900" lvl="0" indent="-342900" algn="just">
              <a:lnSpc>
                <a:spcPct val="115000"/>
              </a:lnSpc>
              <a:spcAft>
                <a:spcPts val="0"/>
              </a:spcAft>
              <a:buClr>
                <a:srgbClr val="95C11F"/>
              </a:buClr>
              <a:buFont typeface="+mj-lt"/>
              <a:buAutoNum type="arabicPeriod"/>
            </a:pPr>
            <a:r>
              <a:rPr lang="en-GB" sz="1200" b="1" dirty="0">
                <a:solidFill>
                  <a:srgbClr val="1D71B8"/>
                </a:solidFill>
                <a:latin typeface="Century Gothic" panose="020B0502020202020204" pitchFamily="34" charset="0"/>
                <a:ea typeface="Times New Roman" panose="02020603050405020304" pitchFamily="18" charset="0"/>
              </a:rPr>
              <a:t>Clarification: </a:t>
            </a:r>
            <a:r>
              <a:rPr lang="en-GB" sz="1200" dirty="0">
                <a:solidFill>
                  <a:srgbClr val="000000"/>
                </a:solidFill>
                <a:latin typeface="Century Gothic" panose="020B0502020202020204" pitchFamily="34" charset="0"/>
                <a:ea typeface="Times New Roman" panose="02020603050405020304" pitchFamily="18" charset="0"/>
              </a:rPr>
              <a:t>making the water clearer by removing the dirt &amp; colour</a:t>
            </a:r>
            <a:endParaRPr lang="en-GB" sz="1200" dirty="0">
              <a:solidFill>
                <a:srgbClr val="000000"/>
              </a:solidFill>
              <a:latin typeface="Century Gothic" panose="020B0502020202020204" pitchFamily="34" charset="0"/>
              <a:ea typeface="Arial" panose="020B0604020202020204" pitchFamily="34" charset="0"/>
            </a:endParaRPr>
          </a:p>
          <a:p>
            <a:pPr marL="342900" lvl="0" indent="-342900" algn="just">
              <a:lnSpc>
                <a:spcPct val="115000"/>
              </a:lnSpc>
              <a:spcAft>
                <a:spcPts val="0"/>
              </a:spcAft>
              <a:buClr>
                <a:srgbClr val="95C11F"/>
              </a:buClr>
              <a:buFont typeface="+mj-lt"/>
              <a:buAutoNum type="arabicPeriod"/>
            </a:pPr>
            <a:r>
              <a:rPr lang="en-GB" sz="1200" b="1" dirty="0">
                <a:solidFill>
                  <a:srgbClr val="1D71B8"/>
                </a:solidFill>
                <a:latin typeface="Century Gothic" panose="020B0502020202020204" pitchFamily="34" charset="0"/>
                <a:ea typeface="Times New Roman" panose="02020603050405020304" pitchFamily="18" charset="0"/>
              </a:rPr>
              <a:t>Filtration: </a:t>
            </a:r>
            <a:r>
              <a:rPr lang="en-GB" sz="1200" dirty="0">
                <a:solidFill>
                  <a:srgbClr val="000000"/>
                </a:solidFill>
                <a:latin typeface="Century Gothic" panose="020B0502020202020204" pitchFamily="34" charset="0"/>
                <a:ea typeface="Times New Roman" panose="02020603050405020304" pitchFamily="18" charset="0"/>
              </a:rPr>
              <a:t>filtering the water through sand to trap anything floating in it</a:t>
            </a:r>
            <a:endParaRPr lang="en-GB" sz="1200" dirty="0">
              <a:solidFill>
                <a:srgbClr val="000000"/>
              </a:solidFill>
              <a:latin typeface="Century Gothic" panose="020B0502020202020204" pitchFamily="34" charset="0"/>
              <a:ea typeface="Arial" panose="020B0604020202020204" pitchFamily="34" charset="0"/>
            </a:endParaRPr>
          </a:p>
          <a:p>
            <a:pPr marL="342900" lvl="0" indent="-342900" algn="just">
              <a:lnSpc>
                <a:spcPct val="115000"/>
              </a:lnSpc>
              <a:spcAft>
                <a:spcPts val="0"/>
              </a:spcAft>
              <a:buClr>
                <a:srgbClr val="95C11F"/>
              </a:buClr>
              <a:buFont typeface="+mj-lt"/>
              <a:buAutoNum type="arabicPeriod"/>
            </a:pPr>
            <a:r>
              <a:rPr lang="en-GB" sz="1200" b="1" dirty="0">
                <a:solidFill>
                  <a:srgbClr val="1D71B8"/>
                </a:solidFill>
                <a:latin typeface="Century Gothic" panose="020B0502020202020204" pitchFamily="34" charset="0"/>
                <a:ea typeface="Times New Roman" panose="02020603050405020304" pitchFamily="18" charset="0"/>
              </a:rPr>
              <a:t>Disinfection: </a:t>
            </a:r>
            <a:r>
              <a:rPr lang="en-GB" sz="1200" dirty="0">
                <a:solidFill>
                  <a:srgbClr val="000000"/>
                </a:solidFill>
                <a:latin typeface="Century Gothic" panose="020B0502020202020204" pitchFamily="34" charset="0"/>
                <a:ea typeface="Times New Roman" panose="02020603050405020304" pitchFamily="18" charset="0"/>
              </a:rPr>
              <a:t>killing any germs</a:t>
            </a:r>
          </a:p>
          <a:p>
            <a:pPr marL="342900" lvl="0" indent="-342900" algn="just">
              <a:lnSpc>
                <a:spcPct val="115000"/>
              </a:lnSpc>
              <a:spcAft>
                <a:spcPts val="0"/>
              </a:spcAft>
              <a:buClr>
                <a:srgbClr val="95C11F"/>
              </a:buClr>
              <a:buFont typeface="+mj-lt"/>
              <a:buAutoNum type="arabicPeriod"/>
            </a:pPr>
            <a:r>
              <a:rPr lang="en-GB" sz="1200" b="1" dirty="0">
                <a:solidFill>
                  <a:srgbClr val="000000"/>
                </a:solidFill>
                <a:latin typeface="Century Gothic" panose="020B0502020202020204" pitchFamily="34" charset="0"/>
                <a:ea typeface="Arial" panose="020B0604020202020204" pitchFamily="34" charset="0"/>
              </a:rPr>
              <a:t>pH adjustment: </a:t>
            </a:r>
            <a:r>
              <a:rPr lang="en-GB" sz="1200" b="0" dirty="0">
                <a:solidFill>
                  <a:srgbClr val="000000"/>
                </a:solidFill>
                <a:latin typeface="Century Gothic" panose="020B0502020202020204" pitchFamily="34" charset="0"/>
                <a:ea typeface="Arial" panose="020B0604020202020204" pitchFamily="34" charset="0"/>
              </a:rPr>
              <a:t>if </a:t>
            </a:r>
            <a:r>
              <a:rPr lang="en-GB" dirty="0">
                <a:latin typeface="Century Gothic" panose="020B0502020202020204" pitchFamily="34" charset="0"/>
                <a:ea typeface="Calibri" panose="020F0502020204030204" pitchFamily="34" charset="0"/>
                <a:cs typeface="Times New Roman" panose="02020603050405020304" pitchFamily="18" charset="0"/>
              </a:rPr>
              <a:t>water is too acidic it may corrode metal pipes, or if too alkaline it may cause deposits to form inside the pipes.</a:t>
            </a:r>
            <a:endParaRPr lang="en-GB" sz="1200" dirty="0">
              <a:solidFill>
                <a:srgbClr val="000000"/>
              </a:solidFill>
              <a:latin typeface="Century Gothic" panose="020B0502020202020204" pitchFamily="34" charset="0"/>
              <a:ea typeface="Arial" panose="020B0604020202020204" pitchFamily="34" charset="0"/>
            </a:endParaRPr>
          </a:p>
          <a:p>
            <a:endParaRPr lang="en-GB" dirty="0"/>
          </a:p>
        </p:txBody>
      </p:sp>
      <p:sp>
        <p:nvSpPr>
          <p:cNvPr id="4" name="Slide Number Placeholder 3"/>
          <p:cNvSpPr>
            <a:spLocks noGrp="1"/>
          </p:cNvSpPr>
          <p:nvPr>
            <p:ph type="sldNum" sz="quarter" idx="5"/>
          </p:nvPr>
        </p:nvSpPr>
        <p:spPr/>
        <p:txBody>
          <a:bodyPr/>
          <a:lstStyle/>
          <a:p>
            <a:fld id="{404425B5-4EAF-4556-A872-0AE3BC0E3F6E}" type="slidenum">
              <a:rPr lang="en-GB" smtClean="0"/>
              <a:t>6</a:t>
            </a:fld>
            <a:endParaRPr lang="en-GB"/>
          </a:p>
        </p:txBody>
      </p:sp>
    </p:spTree>
    <p:extLst>
      <p:ext uri="{BB962C8B-B14F-4D97-AF65-F5344CB8AC3E}">
        <p14:creationId xmlns:p14="http://schemas.microsoft.com/office/powerpoint/2010/main" val="287422870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404425B5-4EAF-4556-A872-0AE3BC0E3F6E}" type="slidenum">
              <a:rPr lang="en-GB" smtClean="0"/>
              <a:t>10</a:t>
            </a:fld>
            <a:endParaRPr lang="en-GB"/>
          </a:p>
        </p:txBody>
      </p:sp>
    </p:spTree>
    <p:extLst>
      <p:ext uri="{BB962C8B-B14F-4D97-AF65-F5344CB8AC3E}">
        <p14:creationId xmlns:p14="http://schemas.microsoft.com/office/powerpoint/2010/main" val="197004020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D398E174-E362-514B-8C03-085C5807B8BB}" type="datetimeFigureOut">
              <a:rPr lang="en-US" smtClean="0"/>
              <a:t>5/7/2020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933892A-E51B-894E-AAC7-F5218A599C2E}"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D398E174-E362-514B-8C03-085C5807B8BB}" type="datetimeFigureOut">
              <a:rPr lang="en-US" smtClean="0"/>
              <a:t>5/7/2020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933892A-E51B-894E-AAC7-F5218A599C2E}"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D398E174-E362-514B-8C03-085C5807B8BB}" type="datetimeFigureOut">
              <a:rPr lang="en-US" smtClean="0"/>
              <a:t>5/7/2020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933892A-E51B-894E-AAC7-F5218A599C2E}"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D398E174-E362-514B-8C03-085C5807B8BB}" type="datetimeFigureOut">
              <a:rPr lang="en-US" smtClean="0"/>
              <a:t>5/7/2020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933892A-E51B-894E-AAC7-F5218A599C2E}"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D398E174-E362-514B-8C03-085C5807B8BB}" type="datetimeFigureOut">
              <a:rPr lang="en-US" smtClean="0"/>
              <a:t>5/7/2020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933892A-E51B-894E-AAC7-F5218A599C2E}"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D398E174-E362-514B-8C03-085C5807B8BB}" type="datetimeFigureOut">
              <a:rPr lang="en-US" smtClean="0"/>
              <a:t>5/7/2020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933892A-E51B-894E-AAC7-F5218A599C2E}"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D398E174-E362-514B-8C03-085C5807B8BB}" type="datetimeFigureOut">
              <a:rPr lang="en-US" smtClean="0"/>
              <a:t>5/7/2020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933892A-E51B-894E-AAC7-F5218A599C2E}"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D398E174-E362-514B-8C03-085C5807B8BB}" type="datetimeFigureOut">
              <a:rPr lang="en-US" smtClean="0"/>
              <a:t>5/7/2020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933892A-E51B-894E-AAC7-F5218A599C2E}"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398E174-E362-514B-8C03-085C5807B8BB}" type="datetimeFigureOut">
              <a:rPr lang="en-US" smtClean="0"/>
              <a:t>5/7/2020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933892A-E51B-894E-AAC7-F5218A599C2E}"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D398E174-E362-514B-8C03-085C5807B8BB}" type="datetimeFigureOut">
              <a:rPr lang="en-US" smtClean="0"/>
              <a:t>5/7/2020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933892A-E51B-894E-AAC7-F5218A599C2E}"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Drag picture to placeholder or click icon to add</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D398E174-E362-514B-8C03-085C5807B8BB}" type="datetimeFigureOut">
              <a:rPr lang="en-US" smtClean="0"/>
              <a:t>5/7/2020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933892A-E51B-894E-AAC7-F5218A599C2E}"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398E174-E362-514B-8C03-085C5807B8BB}" type="datetimeFigureOut">
              <a:rPr lang="en-US" smtClean="0"/>
              <a:t>5/7/2020</a:t>
            </a:fld>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933892A-E51B-894E-AAC7-F5218A599C2E}" type="slidenum">
              <a:rPr lang="en-US" smtClean="0"/>
              <a:t>‹#›</a:t>
            </a:fld>
            <a:endParaRPr lang="en-US"/>
          </a:p>
        </p:txBody>
      </p:sp>
    </p:spTree>
    <p:extLst>
      <p:ext uri="{BB962C8B-B14F-4D97-AF65-F5344CB8AC3E}">
        <p14:creationId xmlns:p14="http://schemas.microsoft.com/office/powerpoint/2010/main" val="86240495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slideLayout" Target="../slideLayouts/slideLayout7.xml"/><Relationship Id="rId7" Type="http://schemas.openxmlformats.org/officeDocument/2006/relationships/image" Target="../media/image4.JPG"/><Relationship Id="rId2" Type="http://schemas.openxmlformats.org/officeDocument/2006/relationships/audio" Target="../media/media1.m4a"/><Relationship Id="rId1" Type="http://schemas.microsoft.com/office/2007/relationships/media" Target="../media/media1.m4a"/><Relationship Id="rId6" Type="http://schemas.openxmlformats.org/officeDocument/2006/relationships/image" Target="../media/image3.jpg"/><Relationship Id="rId5" Type="http://schemas.openxmlformats.org/officeDocument/2006/relationships/image" Target="../media/image2.jpg"/><Relationship Id="rId4" Type="http://schemas.openxmlformats.org/officeDocument/2006/relationships/image" Target="../media/image1.JPG"/></Relationships>
</file>

<file path=ppt/slides/_rels/slide10.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slideLayout" Target="../slideLayouts/slideLayout2.xml"/><Relationship Id="rId7" Type="http://schemas.openxmlformats.org/officeDocument/2006/relationships/image" Target="../media/image17.jpg"/><Relationship Id="rId2" Type="http://schemas.openxmlformats.org/officeDocument/2006/relationships/audio" Target="../media/media9.m4a"/><Relationship Id="rId1" Type="http://schemas.microsoft.com/office/2007/relationships/media" Target="../media/media9.m4a"/><Relationship Id="rId6" Type="http://schemas.openxmlformats.org/officeDocument/2006/relationships/image" Target="../media/image7.png"/><Relationship Id="rId5" Type="http://schemas.openxmlformats.org/officeDocument/2006/relationships/image" Target="../media/image6.jpg"/><Relationship Id="rId4" Type="http://schemas.openxmlformats.org/officeDocument/2006/relationships/notesSlide" Target="../notesSlides/notesSlide6.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0.m4a"/><Relationship Id="rId1" Type="http://schemas.microsoft.com/office/2007/relationships/media" Target="../media/media10.m4a"/><Relationship Id="rId6" Type="http://schemas.openxmlformats.org/officeDocument/2006/relationships/image" Target="../media/image5.png"/><Relationship Id="rId5" Type="http://schemas.openxmlformats.org/officeDocument/2006/relationships/image" Target="../media/image18.png"/><Relationship Id="rId4" Type="http://schemas.openxmlformats.org/officeDocument/2006/relationships/image" Target="../media/image6.jp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5.png"/><Relationship Id="rId2" Type="http://schemas.openxmlformats.org/officeDocument/2006/relationships/audio" Target="../media/media11.m4a"/><Relationship Id="rId1" Type="http://schemas.microsoft.com/office/2007/relationships/media" Target="../media/media11.m4a"/><Relationship Id="rId6" Type="http://schemas.openxmlformats.org/officeDocument/2006/relationships/image" Target="../media/image1.JPG"/><Relationship Id="rId5" Type="http://schemas.openxmlformats.org/officeDocument/2006/relationships/image" Target="../media/image19.png"/><Relationship Id="rId4" Type="http://schemas.openxmlformats.org/officeDocument/2006/relationships/image" Target="../media/image6.jpg"/></Relationships>
</file>

<file path=ppt/slides/_rels/slide1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20.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image" Target="../media/image9.jpg"/><Relationship Id="rId3" Type="http://schemas.openxmlformats.org/officeDocument/2006/relationships/slideLayout" Target="../slideLayouts/slideLayout2.xml"/><Relationship Id="rId7" Type="http://schemas.openxmlformats.org/officeDocument/2006/relationships/image" Target="../media/image8.jpg"/><Relationship Id="rId2" Type="http://schemas.openxmlformats.org/officeDocument/2006/relationships/audio" Target="../media/media2.m4a"/><Relationship Id="rId1" Type="http://schemas.microsoft.com/office/2007/relationships/media" Target="../media/media2.m4a"/><Relationship Id="rId6" Type="http://schemas.openxmlformats.org/officeDocument/2006/relationships/image" Target="../media/image7.png"/><Relationship Id="rId5" Type="http://schemas.openxmlformats.org/officeDocument/2006/relationships/image" Target="../media/image6.jpg"/><Relationship Id="rId4" Type="http://schemas.openxmlformats.org/officeDocument/2006/relationships/notesSlide" Target="../notesSlides/notesSlide1.xml"/><Relationship Id="rId9" Type="http://schemas.openxmlformats.org/officeDocument/2006/relationships/image" Target="../media/image5.png"/></Relationships>
</file>

<file path=ppt/slides/_rels/slide3.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slideLayout" Target="../slideLayouts/slideLayout2.xml"/><Relationship Id="rId7" Type="http://schemas.openxmlformats.org/officeDocument/2006/relationships/image" Target="../media/image7.png"/><Relationship Id="rId2" Type="http://schemas.openxmlformats.org/officeDocument/2006/relationships/audio" Target="../media/media3.m4a"/><Relationship Id="rId1" Type="http://schemas.microsoft.com/office/2007/relationships/media" Target="../media/media3.m4a"/><Relationship Id="rId6" Type="http://schemas.openxmlformats.org/officeDocument/2006/relationships/image" Target="../media/image1.JPG"/><Relationship Id="rId5" Type="http://schemas.openxmlformats.org/officeDocument/2006/relationships/image" Target="../media/image6.jpg"/><Relationship Id="rId4" Type="http://schemas.openxmlformats.org/officeDocument/2006/relationships/notesSlide" Target="../notesSlides/notesSlide2.xml"/></Relationships>
</file>

<file path=ppt/slides/_rels/slide4.xml.rels><?xml version="1.0" encoding="UTF-8" standalone="yes"?>
<Relationships xmlns="http://schemas.openxmlformats.org/package/2006/relationships"><Relationship Id="rId8" Type="http://schemas.openxmlformats.org/officeDocument/2006/relationships/image" Target="../media/image10.jpg"/><Relationship Id="rId3" Type="http://schemas.openxmlformats.org/officeDocument/2006/relationships/slideLayout" Target="../slideLayouts/slideLayout2.xml"/><Relationship Id="rId7" Type="http://schemas.openxmlformats.org/officeDocument/2006/relationships/image" Target="../media/image7.png"/><Relationship Id="rId2" Type="http://schemas.openxmlformats.org/officeDocument/2006/relationships/audio" Target="../media/media4.m4a"/><Relationship Id="rId1" Type="http://schemas.microsoft.com/office/2007/relationships/media" Target="../media/media4.m4a"/><Relationship Id="rId6" Type="http://schemas.openxmlformats.org/officeDocument/2006/relationships/image" Target="../media/image1.JPG"/><Relationship Id="rId5" Type="http://schemas.openxmlformats.org/officeDocument/2006/relationships/image" Target="../media/image6.jpg"/><Relationship Id="rId4" Type="http://schemas.openxmlformats.org/officeDocument/2006/relationships/notesSlide" Target="../notesSlides/notesSlide3.xml"/><Relationship Id="rId9"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video" Target="https://player.vimeo.com/video/377850152?app_id=122963" TargetMode="External"/><Relationship Id="rId4" Type="http://schemas.openxmlformats.org/officeDocument/2006/relationships/image" Target="../media/image11.jpe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5.png"/><Relationship Id="rId2" Type="http://schemas.openxmlformats.org/officeDocument/2006/relationships/audio" Target="../media/media5.m4a"/><Relationship Id="rId1" Type="http://schemas.microsoft.com/office/2007/relationships/media" Target="../media/media5.m4a"/><Relationship Id="rId6" Type="http://schemas.openxmlformats.org/officeDocument/2006/relationships/image" Target="../media/image12.png"/><Relationship Id="rId5" Type="http://schemas.openxmlformats.org/officeDocument/2006/relationships/image" Target="../media/image6.jpg"/><Relationship Id="rId4" Type="http://schemas.openxmlformats.org/officeDocument/2006/relationships/notesSlide" Target="../notesSlides/notesSlide5.xml"/></Relationships>
</file>

<file path=ppt/slides/_rels/slide7.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slideLayout" Target="../slideLayouts/slideLayout2.xml"/><Relationship Id="rId7" Type="http://schemas.openxmlformats.org/officeDocument/2006/relationships/image" Target="../media/image13.jpg"/><Relationship Id="rId2" Type="http://schemas.openxmlformats.org/officeDocument/2006/relationships/audio" Target="../media/media6.m4a"/><Relationship Id="rId1" Type="http://schemas.microsoft.com/office/2007/relationships/media" Target="../media/media6.m4a"/><Relationship Id="rId6" Type="http://schemas.openxmlformats.org/officeDocument/2006/relationships/image" Target="../media/image7.png"/><Relationship Id="rId5" Type="http://schemas.openxmlformats.org/officeDocument/2006/relationships/image" Target="../media/image1.JPG"/><Relationship Id="rId4" Type="http://schemas.openxmlformats.org/officeDocument/2006/relationships/image" Target="../media/image6.jpg"/></Relationships>
</file>

<file path=ppt/slides/_rels/slide8.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slideLayout" Target="../slideLayouts/slideLayout2.xml"/><Relationship Id="rId7" Type="http://schemas.openxmlformats.org/officeDocument/2006/relationships/image" Target="../media/image7.png"/><Relationship Id="rId2" Type="http://schemas.openxmlformats.org/officeDocument/2006/relationships/audio" Target="../media/media7.m4a"/><Relationship Id="rId1" Type="http://schemas.microsoft.com/office/2007/relationships/media" Target="../media/media7.m4a"/><Relationship Id="rId6" Type="http://schemas.openxmlformats.org/officeDocument/2006/relationships/hyperlink" Target="http://www.pngall.com/water-png" TargetMode="External"/><Relationship Id="rId5" Type="http://schemas.openxmlformats.org/officeDocument/2006/relationships/image" Target="../media/image14.png"/><Relationship Id="rId4" Type="http://schemas.openxmlformats.org/officeDocument/2006/relationships/image" Target="../media/image6.jpg"/></Relationships>
</file>

<file path=ppt/slides/_rels/slide9.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slideLayout" Target="../slideLayouts/slideLayout2.xml"/><Relationship Id="rId7" Type="http://schemas.openxmlformats.org/officeDocument/2006/relationships/hyperlink" Target="https://pixabay.com/en/bucket-sponge-pail-water-spillage-309439/" TargetMode="External"/><Relationship Id="rId2" Type="http://schemas.openxmlformats.org/officeDocument/2006/relationships/audio" Target="../media/media8.m4a"/><Relationship Id="rId1" Type="http://schemas.microsoft.com/office/2007/relationships/media" Target="../media/media8.m4a"/><Relationship Id="rId6" Type="http://schemas.openxmlformats.org/officeDocument/2006/relationships/image" Target="../media/image15.png"/><Relationship Id="rId5" Type="http://schemas.openxmlformats.org/officeDocument/2006/relationships/image" Target="../media/image7.png"/><Relationship Id="rId10" Type="http://schemas.openxmlformats.org/officeDocument/2006/relationships/image" Target="../media/image5.png"/><Relationship Id="rId4" Type="http://schemas.openxmlformats.org/officeDocument/2006/relationships/image" Target="../media/image6.jpg"/><Relationship Id="rId9" Type="http://schemas.openxmlformats.org/officeDocument/2006/relationships/image" Target="../media/image1.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 drawing of a person&#10;&#10;Description generated with high confidence">
            <a:extLst>
              <a:ext uri="{FF2B5EF4-FFF2-40B4-BE49-F238E27FC236}">
                <a16:creationId xmlns:a16="http://schemas.microsoft.com/office/drawing/2014/main" id="{06108A2B-9A68-4F25-90AF-E672B2DF2E6D}"/>
              </a:ext>
            </a:extLst>
          </p:cNvPr>
          <p:cNvPicPr>
            <a:picLocks noChangeAspect="1"/>
          </p:cNvPicPr>
          <p:nvPr/>
        </p:nvPicPr>
        <p:blipFill rotWithShape="1">
          <a:blip r:embed="rId4"/>
          <a:srcRect l="5793" t="4434" r="4797" b="4251"/>
          <a:stretch/>
        </p:blipFill>
        <p:spPr>
          <a:xfrm>
            <a:off x="3423912" y="3252931"/>
            <a:ext cx="2382674" cy="2440993"/>
          </a:xfrm>
          <a:prstGeom prst="rect">
            <a:avLst/>
          </a:prstGeom>
        </p:spPr>
      </p:pic>
      <p:sp>
        <p:nvSpPr>
          <p:cNvPr id="3" name="TextBox 2">
            <a:extLst>
              <a:ext uri="{FF2B5EF4-FFF2-40B4-BE49-F238E27FC236}">
                <a16:creationId xmlns:a16="http://schemas.microsoft.com/office/drawing/2014/main" id="{C1C9CBFD-FC96-4245-926E-B5A809F6870B}"/>
              </a:ext>
            </a:extLst>
          </p:cNvPr>
          <p:cNvSpPr txBox="1"/>
          <p:nvPr/>
        </p:nvSpPr>
        <p:spPr>
          <a:xfrm>
            <a:off x="43250" y="759941"/>
            <a:ext cx="9143999" cy="2492990"/>
          </a:xfrm>
          <a:prstGeom prst="rect">
            <a:avLst/>
          </a:prstGeom>
          <a:noFill/>
        </p:spPr>
        <p:txBody>
          <a:bodyPr wrap="square" rtlCol="0">
            <a:spAutoFit/>
          </a:bodyPr>
          <a:lstStyle/>
          <a:p>
            <a:pPr algn="ctr"/>
            <a:r>
              <a:rPr lang="en-GB" sz="6000" b="1" dirty="0">
                <a:solidFill>
                  <a:srgbClr val="1B70B4"/>
                </a:solidFill>
              </a:rPr>
              <a:t>Unit 5</a:t>
            </a:r>
          </a:p>
          <a:p>
            <a:pPr algn="ctr"/>
            <a:r>
              <a:rPr lang="en-GB" sz="4800" b="1" dirty="0">
                <a:solidFill>
                  <a:srgbClr val="95C11F"/>
                </a:solidFill>
              </a:rPr>
              <a:t>How does water get from our Rivers to our Taps?</a:t>
            </a:r>
          </a:p>
        </p:txBody>
      </p:sp>
      <p:pic>
        <p:nvPicPr>
          <p:cNvPr id="5" name="Picture 4">
            <a:extLst>
              <a:ext uri="{FF2B5EF4-FFF2-40B4-BE49-F238E27FC236}">
                <a16:creationId xmlns:a16="http://schemas.microsoft.com/office/drawing/2014/main" id="{F0697097-7C14-436D-BC7E-CB988FE9E19D}"/>
              </a:ext>
            </a:extLst>
          </p:cNvPr>
          <p:cNvPicPr>
            <a:picLocks noChangeAspect="1"/>
          </p:cNvPicPr>
          <p:nvPr/>
        </p:nvPicPr>
        <p:blipFill>
          <a:blip r:embed="rId5"/>
          <a:stretch>
            <a:fillRect/>
          </a:stretch>
        </p:blipFill>
        <p:spPr>
          <a:xfrm>
            <a:off x="129747" y="50236"/>
            <a:ext cx="2919752" cy="1760029"/>
          </a:xfrm>
          <a:prstGeom prst="rect">
            <a:avLst/>
          </a:prstGeom>
        </p:spPr>
      </p:pic>
      <p:pic>
        <p:nvPicPr>
          <p:cNvPr id="7" name="Picture 6" descr="A screenshot of a cell phone&#10;&#10;Description generated with very high confidence">
            <a:extLst>
              <a:ext uri="{FF2B5EF4-FFF2-40B4-BE49-F238E27FC236}">
                <a16:creationId xmlns:a16="http://schemas.microsoft.com/office/drawing/2014/main" id="{CA136C44-2EE3-4736-B19D-8982D8478DDC}"/>
              </a:ext>
            </a:extLst>
          </p:cNvPr>
          <p:cNvPicPr>
            <a:picLocks noChangeAspect="1"/>
          </p:cNvPicPr>
          <p:nvPr/>
        </p:nvPicPr>
        <p:blipFill>
          <a:blip r:embed="rId6"/>
          <a:stretch>
            <a:fillRect/>
          </a:stretch>
        </p:blipFill>
        <p:spPr>
          <a:xfrm>
            <a:off x="4213654" y="5952196"/>
            <a:ext cx="4784172" cy="905803"/>
          </a:xfrm>
          <a:prstGeom prst="rect">
            <a:avLst/>
          </a:prstGeom>
        </p:spPr>
      </p:pic>
      <p:pic>
        <p:nvPicPr>
          <p:cNvPr id="9" name="Picture 8" descr="A close up of a logo&#10;&#10;Description generated with very high confidence">
            <a:extLst>
              <a:ext uri="{FF2B5EF4-FFF2-40B4-BE49-F238E27FC236}">
                <a16:creationId xmlns:a16="http://schemas.microsoft.com/office/drawing/2014/main" id="{FE3EFB6F-87D1-4DCB-AB41-BA456C470C2D}"/>
              </a:ext>
            </a:extLst>
          </p:cNvPr>
          <p:cNvPicPr>
            <a:picLocks noChangeAspect="1"/>
          </p:cNvPicPr>
          <p:nvPr/>
        </p:nvPicPr>
        <p:blipFill>
          <a:blip r:embed="rId7"/>
          <a:stretch>
            <a:fillRect/>
          </a:stretch>
        </p:blipFill>
        <p:spPr>
          <a:xfrm>
            <a:off x="14161" y="5881387"/>
            <a:ext cx="2986422" cy="990743"/>
          </a:xfrm>
          <a:prstGeom prst="rect">
            <a:avLst/>
          </a:prstGeom>
        </p:spPr>
      </p:pic>
      <p:pic>
        <p:nvPicPr>
          <p:cNvPr id="4" name="Recorded Sound">
            <a:hlinkClick r:id="" action="ppaction://media"/>
            <a:extLst>
              <a:ext uri="{FF2B5EF4-FFF2-40B4-BE49-F238E27FC236}">
                <a16:creationId xmlns:a16="http://schemas.microsoft.com/office/drawing/2014/main" id="{99CACE6A-15A7-4B97-8DCA-4E076FFC7BB2}"/>
              </a:ext>
            </a:extLst>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8318745" y="5520092"/>
            <a:ext cx="347663" cy="347663"/>
          </a:xfrm>
          <a:prstGeom prst="rect">
            <a:avLst/>
          </a:prstGeom>
        </p:spPr>
      </p:pic>
    </p:spTree>
    <p:extLst>
      <p:ext uri="{BB962C8B-B14F-4D97-AF65-F5344CB8AC3E}">
        <p14:creationId xmlns:p14="http://schemas.microsoft.com/office/powerpoint/2010/main" val="791301974"/>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5595"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 </a:t>
            </a:r>
          </a:p>
        </p:txBody>
      </p:sp>
      <p:pic>
        <p:nvPicPr>
          <p:cNvPr id="3" name="Picture 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0"/>
            <a:ext cx="9144000" cy="6857464"/>
          </a:xfrm>
          <a:prstGeom prst="rect">
            <a:avLst/>
          </a:prstGeom>
        </p:spPr>
      </p:pic>
      <p:sp>
        <p:nvSpPr>
          <p:cNvPr id="6" name="TextBox 5"/>
          <p:cNvSpPr txBox="1"/>
          <p:nvPr/>
        </p:nvSpPr>
        <p:spPr>
          <a:xfrm>
            <a:off x="0" y="233430"/>
            <a:ext cx="9141858" cy="753668"/>
          </a:xfrm>
          <a:prstGeom prst="rect">
            <a:avLst/>
          </a:prstGeom>
          <a:noFill/>
        </p:spPr>
        <p:txBody>
          <a:bodyPr wrap="square" rtlCol="0">
            <a:spAutoFit/>
          </a:bodyPr>
          <a:lstStyle/>
          <a:p>
            <a:pPr algn="ctr">
              <a:lnSpc>
                <a:spcPct val="115000"/>
              </a:lnSpc>
              <a:spcAft>
                <a:spcPts val="800"/>
              </a:spcAft>
            </a:pPr>
            <a:r>
              <a:rPr lang="en-GB" sz="4000" b="1" dirty="0">
                <a:solidFill>
                  <a:srgbClr val="95C11F"/>
                </a:solidFill>
                <a:latin typeface="Century Gothic" panose="020B0502020202020204" pitchFamily="34" charset="0"/>
                <a:ea typeface="Calibri" panose="020F0502020204030204" pitchFamily="34" charset="0"/>
                <a:cs typeface="Times New Roman" panose="02020603050405020304" pitchFamily="18" charset="0"/>
              </a:rPr>
              <a:t>Lets make a Water Treatment Plant</a:t>
            </a:r>
            <a:endParaRPr lang="en-GB" sz="3600" dirty="0">
              <a:latin typeface="Calibri" panose="020F0502020204030204" pitchFamily="34" charset="0"/>
              <a:ea typeface="Calibri" panose="020F0502020204030204" pitchFamily="34" charset="0"/>
              <a:cs typeface="Times New Roman" panose="02020603050405020304" pitchFamily="18" charset="0"/>
            </a:endParaRPr>
          </a:p>
        </p:txBody>
      </p:sp>
      <p:sp>
        <p:nvSpPr>
          <p:cNvPr id="5" name="Rectangle 4">
            <a:extLst>
              <a:ext uri="{FF2B5EF4-FFF2-40B4-BE49-F238E27FC236}">
                <a16:creationId xmlns:a16="http://schemas.microsoft.com/office/drawing/2014/main" id="{11B82D6E-4728-47C8-897E-AD0670C93331}"/>
              </a:ext>
            </a:extLst>
          </p:cNvPr>
          <p:cNvSpPr/>
          <p:nvPr/>
        </p:nvSpPr>
        <p:spPr>
          <a:xfrm>
            <a:off x="329041" y="1490067"/>
            <a:ext cx="5247006" cy="1122551"/>
          </a:xfrm>
          <a:prstGeom prst="rect">
            <a:avLst/>
          </a:prstGeom>
        </p:spPr>
        <p:txBody>
          <a:bodyPr wrap="square">
            <a:spAutoFit/>
          </a:bodyPr>
          <a:lstStyle/>
          <a:p>
            <a:pPr algn="just">
              <a:lnSpc>
                <a:spcPct val="115000"/>
              </a:lnSpc>
              <a:spcAft>
                <a:spcPts val="800"/>
              </a:spcAft>
            </a:pPr>
            <a:r>
              <a:rPr lang="en-GB" sz="2000" dirty="0">
                <a:latin typeface="Century Gothic" panose="020B0502020202020204" pitchFamily="34" charset="0"/>
                <a:ea typeface="Calibri" panose="020F0502020204030204" pitchFamily="34" charset="0"/>
                <a:cs typeface="Times New Roman" panose="02020603050405020304" pitchFamily="18" charset="0"/>
              </a:rPr>
              <a:t>Make your own Water Treatment Plant to see if you can turn muddy water back into clean water again. </a:t>
            </a:r>
          </a:p>
        </p:txBody>
      </p:sp>
      <p:sp>
        <p:nvSpPr>
          <p:cNvPr id="4" name="Rectangle 3">
            <a:extLst>
              <a:ext uri="{FF2B5EF4-FFF2-40B4-BE49-F238E27FC236}">
                <a16:creationId xmlns:a16="http://schemas.microsoft.com/office/drawing/2014/main" id="{46E1886E-653F-4343-AD8B-2CFCCC7C0C1A}"/>
              </a:ext>
            </a:extLst>
          </p:cNvPr>
          <p:cNvSpPr/>
          <p:nvPr/>
        </p:nvSpPr>
        <p:spPr>
          <a:xfrm>
            <a:off x="5932095" y="953612"/>
            <a:ext cx="2670332" cy="1323439"/>
          </a:xfrm>
          <a:prstGeom prst="rect">
            <a:avLst/>
          </a:prstGeom>
          <a:ln w="6350">
            <a:solidFill>
              <a:schemeClr val="tx1"/>
            </a:solidFill>
          </a:ln>
        </p:spPr>
        <p:txBody>
          <a:bodyPr wrap="square">
            <a:spAutoFit/>
          </a:bodyPr>
          <a:lstStyle/>
          <a:p>
            <a:r>
              <a:rPr lang="en-GB" sz="1600" dirty="0"/>
              <a:t>You will need: </a:t>
            </a:r>
          </a:p>
          <a:p>
            <a:pPr marL="285750" indent="-285750">
              <a:buBlip>
                <a:blip r:embed="rId6"/>
              </a:buBlip>
            </a:pPr>
            <a:r>
              <a:rPr lang="en-GB" sz="1600" dirty="0"/>
              <a:t>Dirty water mixture </a:t>
            </a:r>
          </a:p>
          <a:p>
            <a:pPr marL="285750" indent="-285750">
              <a:buBlip>
                <a:blip r:embed="rId6"/>
              </a:buBlip>
            </a:pPr>
            <a:r>
              <a:rPr lang="en-GB" sz="1600" dirty="0"/>
              <a:t>Cotton wool </a:t>
            </a:r>
          </a:p>
          <a:p>
            <a:pPr marL="285750" indent="-285750">
              <a:buBlip>
                <a:blip r:embed="rId6"/>
              </a:buBlip>
            </a:pPr>
            <a:r>
              <a:rPr lang="en-GB" sz="1600" dirty="0"/>
              <a:t>Sand, Gravel &amp; stones</a:t>
            </a:r>
          </a:p>
          <a:p>
            <a:pPr marL="285750" indent="-285750">
              <a:buBlip>
                <a:blip r:embed="rId6"/>
              </a:buBlip>
            </a:pPr>
            <a:r>
              <a:rPr lang="en-GB" sz="1600" dirty="0"/>
              <a:t>A large clear plastic bottle </a:t>
            </a:r>
          </a:p>
        </p:txBody>
      </p:sp>
      <p:sp>
        <p:nvSpPr>
          <p:cNvPr id="7" name="Rectangle 6">
            <a:extLst>
              <a:ext uri="{FF2B5EF4-FFF2-40B4-BE49-F238E27FC236}">
                <a16:creationId xmlns:a16="http://schemas.microsoft.com/office/drawing/2014/main" id="{F981C7B3-2833-476E-A398-C1B758F427E5}"/>
              </a:ext>
            </a:extLst>
          </p:cNvPr>
          <p:cNvSpPr/>
          <p:nvPr/>
        </p:nvSpPr>
        <p:spPr>
          <a:xfrm>
            <a:off x="221134" y="3003434"/>
            <a:ext cx="4350866" cy="3170099"/>
          </a:xfrm>
          <a:prstGeom prst="rect">
            <a:avLst/>
          </a:prstGeom>
        </p:spPr>
        <p:txBody>
          <a:bodyPr wrap="square">
            <a:spAutoFit/>
          </a:bodyPr>
          <a:lstStyle/>
          <a:p>
            <a:r>
              <a:rPr lang="en-GB" sz="2000" b="1" dirty="0">
                <a:solidFill>
                  <a:srgbClr val="1B70B4"/>
                </a:solidFill>
                <a:latin typeface="Century Gothic" panose="020B0502020202020204" pitchFamily="34" charset="0"/>
              </a:rPr>
              <a:t>Method</a:t>
            </a:r>
            <a:r>
              <a:rPr lang="en-GB" sz="2000" dirty="0">
                <a:latin typeface="Century Gothic" panose="020B0502020202020204" pitchFamily="34" charset="0"/>
              </a:rPr>
              <a:t>:</a:t>
            </a:r>
          </a:p>
          <a:p>
            <a:endParaRPr lang="en-GB" sz="2000" dirty="0">
              <a:latin typeface="Century Gothic" panose="020B0502020202020204" pitchFamily="34" charset="0"/>
            </a:endParaRPr>
          </a:p>
          <a:p>
            <a:pPr marL="342900" indent="-342900">
              <a:buFont typeface="+mj-lt"/>
              <a:buAutoNum type="arabicPeriod"/>
            </a:pPr>
            <a:r>
              <a:rPr lang="en-GB" sz="2000" dirty="0">
                <a:latin typeface="Century Gothic" panose="020B0502020202020204" pitchFamily="34" charset="0"/>
              </a:rPr>
              <a:t>Push the cotton wool into the neck of the bottle. Make sure it is in tightly. </a:t>
            </a:r>
          </a:p>
          <a:p>
            <a:pPr marL="342900" indent="-342900">
              <a:buFont typeface="+mj-lt"/>
              <a:buAutoNum type="arabicPeriod"/>
            </a:pPr>
            <a:r>
              <a:rPr lang="en-GB" sz="2000" dirty="0">
                <a:latin typeface="Century Gothic" panose="020B0502020202020204" pitchFamily="34" charset="0"/>
              </a:rPr>
              <a:t>Add the sand. </a:t>
            </a:r>
          </a:p>
          <a:p>
            <a:pPr marL="342900" indent="-342900">
              <a:buFont typeface="+mj-lt"/>
              <a:buAutoNum type="arabicPeriod"/>
            </a:pPr>
            <a:r>
              <a:rPr lang="en-GB" sz="2000" dirty="0">
                <a:latin typeface="Century Gothic" panose="020B0502020202020204" pitchFamily="34" charset="0"/>
              </a:rPr>
              <a:t>Add the stones/gravel. </a:t>
            </a:r>
          </a:p>
          <a:p>
            <a:pPr marL="342900" indent="-342900">
              <a:buFont typeface="+mj-lt"/>
              <a:buAutoNum type="arabicPeriod"/>
            </a:pPr>
            <a:r>
              <a:rPr lang="en-GB" sz="2000" dirty="0">
                <a:latin typeface="Century Gothic" panose="020B0502020202020204" pitchFamily="34" charset="0"/>
              </a:rPr>
              <a:t>Carefully pour the dirty water into the bottle. </a:t>
            </a:r>
          </a:p>
          <a:p>
            <a:pPr marL="342900" indent="-342900">
              <a:buFont typeface="+mj-lt"/>
              <a:buAutoNum type="arabicPeriod"/>
            </a:pPr>
            <a:r>
              <a:rPr lang="en-GB" sz="2000" dirty="0">
                <a:latin typeface="Century Gothic" panose="020B0502020202020204" pitchFamily="34" charset="0"/>
              </a:rPr>
              <a:t>Watch what happens!</a:t>
            </a:r>
          </a:p>
        </p:txBody>
      </p:sp>
      <p:grpSp>
        <p:nvGrpSpPr>
          <p:cNvPr id="14" name="Group 13">
            <a:extLst>
              <a:ext uri="{FF2B5EF4-FFF2-40B4-BE49-F238E27FC236}">
                <a16:creationId xmlns:a16="http://schemas.microsoft.com/office/drawing/2014/main" id="{C0494EFC-FC36-478B-A3ED-BE8EC4694202}"/>
              </a:ext>
            </a:extLst>
          </p:cNvPr>
          <p:cNvGrpSpPr/>
          <p:nvPr/>
        </p:nvGrpSpPr>
        <p:grpSpPr>
          <a:xfrm>
            <a:off x="4590330" y="2668978"/>
            <a:ext cx="4551528" cy="4031534"/>
            <a:chOff x="4590330" y="2668978"/>
            <a:chExt cx="4551528" cy="4031534"/>
          </a:xfrm>
        </p:grpSpPr>
        <p:pic>
          <p:nvPicPr>
            <p:cNvPr id="12" name="Picture 11">
              <a:extLst>
                <a:ext uri="{FF2B5EF4-FFF2-40B4-BE49-F238E27FC236}">
                  <a16:creationId xmlns:a16="http://schemas.microsoft.com/office/drawing/2014/main" id="{51BA4FD2-57D8-41F7-BF27-88782CC2EC1F}"/>
                </a:ext>
              </a:extLst>
            </p:cNvPr>
            <p:cNvPicPr>
              <a:picLocks noChangeAspect="1"/>
            </p:cNvPicPr>
            <p:nvPr/>
          </p:nvPicPr>
          <p:blipFill rotWithShape="1">
            <a:blip r:embed="rId7"/>
            <a:srcRect l="9139" t="13622" r="23212" b="1630"/>
            <a:stretch/>
          </p:blipFill>
          <p:spPr>
            <a:xfrm>
              <a:off x="4590330" y="2668978"/>
              <a:ext cx="4551528" cy="4031534"/>
            </a:xfrm>
            <a:prstGeom prst="rect">
              <a:avLst/>
            </a:prstGeom>
          </p:spPr>
        </p:pic>
        <p:sp>
          <p:nvSpPr>
            <p:cNvPr id="13" name="Oval 12">
              <a:extLst>
                <a:ext uri="{FF2B5EF4-FFF2-40B4-BE49-F238E27FC236}">
                  <a16:creationId xmlns:a16="http://schemas.microsoft.com/office/drawing/2014/main" id="{06C25F8A-0077-41B5-8203-5969E15613D7}"/>
                </a:ext>
              </a:extLst>
            </p:cNvPr>
            <p:cNvSpPr/>
            <p:nvPr/>
          </p:nvSpPr>
          <p:spPr>
            <a:xfrm>
              <a:off x="8032570" y="5447188"/>
              <a:ext cx="1073811" cy="91440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pic>
        <p:nvPicPr>
          <p:cNvPr id="8" name="Recorded Sound">
            <a:hlinkClick r:id="" action="ppaction://media"/>
            <a:extLst>
              <a:ext uri="{FF2B5EF4-FFF2-40B4-BE49-F238E27FC236}">
                <a16:creationId xmlns:a16="http://schemas.microsoft.com/office/drawing/2014/main" id="{BF3067E7-900A-40AB-81EA-9D02D24E7D68}"/>
              </a:ext>
            </a:extLst>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5882464" y="6044729"/>
            <a:ext cx="347663" cy="347663"/>
          </a:xfrm>
          <a:prstGeom prst="rect">
            <a:avLst/>
          </a:prstGeom>
        </p:spPr>
      </p:pic>
    </p:spTree>
    <p:extLst>
      <p:ext uri="{BB962C8B-B14F-4D97-AF65-F5344CB8AC3E}">
        <p14:creationId xmlns:p14="http://schemas.microsoft.com/office/powerpoint/2010/main" val="2357321149"/>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82510"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8"/>
                </p:tgtEl>
              </p:cMediaNode>
            </p:audi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 </a:t>
            </a:r>
          </a:p>
        </p:txBody>
      </p:sp>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7464"/>
          </a:xfrm>
          <a:prstGeom prst="rect">
            <a:avLst/>
          </a:prstGeom>
        </p:spPr>
      </p:pic>
      <p:pic>
        <p:nvPicPr>
          <p:cNvPr id="5" name="Picture 4">
            <a:extLst>
              <a:ext uri="{FF2B5EF4-FFF2-40B4-BE49-F238E27FC236}">
                <a16:creationId xmlns:a16="http://schemas.microsoft.com/office/drawing/2014/main" id="{23042FD0-DFA0-493B-ACA5-990AF9919CEB}"/>
              </a:ext>
            </a:extLst>
          </p:cNvPr>
          <p:cNvPicPr>
            <a:picLocks noChangeAspect="1"/>
          </p:cNvPicPr>
          <p:nvPr/>
        </p:nvPicPr>
        <p:blipFill>
          <a:blip r:embed="rId5"/>
          <a:stretch>
            <a:fillRect/>
          </a:stretch>
        </p:blipFill>
        <p:spPr>
          <a:xfrm>
            <a:off x="0" y="0"/>
            <a:ext cx="9144000" cy="6858000"/>
          </a:xfrm>
          <a:prstGeom prst="rect">
            <a:avLst/>
          </a:prstGeom>
        </p:spPr>
      </p:pic>
      <p:sp>
        <p:nvSpPr>
          <p:cNvPr id="6" name="TextBox 5">
            <a:extLst>
              <a:ext uri="{FF2B5EF4-FFF2-40B4-BE49-F238E27FC236}">
                <a16:creationId xmlns:a16="http://schemas.microsoft.com/office/drawing/2014/main" id="{AD34D3C8-FA66-4924-8EA8-1406AB33C677}"/>
              </a:ext>
            </a:extLst>
          </p:cNvPr>
          <p:cNvSpPr txBox="1"/>
          <p:nvPr/>
        </p:nvSpPr>
        <p:spPr>
          <a:xfrm>
            <a:off x="2006901" y="2853236"/>
            <a:ext cx="1371599" cy="400110"/>
          </a:xfrm>
          <a:prstGeom prst="rect">
            <a:avLst/>
          </a:prstGeom>
          <a:noFill/>
        </p:spPr>
        <p:txBody>
          <a:bodyPr wrap="square" rtlCol="0">
            <a:spAutoFit/>
          </a:bodyPr>
          <a:lstStyle/>
          <a:p>
            <a:r>
              <a:rPr lang="en-GB" sz="2000" b="1" dirty="0">
                <a:latin typeface="Century Gothic" panose="020B0502020202020204" pitchFamily="34" charset="0"/>
              </a:rPr>
              <a:t>Organic</a:t>
            </a:r>
          </a:p>
        </p:txBody>
      </p:sp>
      <p:sp>
        <p:nvSpPr>
          <p:cNvPr id="7" name="TextBox 6">
            <a:extLst>
              <a:ext uri="{FF2B5EF4-FFF2-40B4-BE49-F238E27FC236}">
                <a16:creationId xmlns:a16="http://schemas.microsoft.com/office/drawing/2014/main" id="{E6912947-CC91-4EA2-A23F-17EA74068AA3}"/>
              </a:ext>
            </a:extLst>
          </p:cNvPr>
          <p:cNvSpPr txBox="1"/>
          <p:nvPr/>
        </p:nvSpPr>
        <p:spPr>
          <a:xfrm>
            <a:off x="5940768" y="2853236"/>
            <a:ext cx="1487805" cy="400110"/>
          </a:xfrm>
          <a:prstGeom prst="rect">
            <a:avLst/>
          </a:prstGeom>
          <a:noFill/>
        </p:spPr>
        <p:txBody>
          <a:bodyPr wrap="square" rtlCol="0">
            <a:spAutoFit/>
          </a:bodyPr>
          <a:lstStyle/>
          <a:p>
            <a:r>
              <a:rPr lang="en-GB" sz="2000" b="1" dirty="0">
                <a:latin typeface="Century Gothic" panose="020B0502020202020204" pitchFamily="34" charset="0"/>
              </a:rPr>
              <a:t>Chemical</a:t>
            </a:r>
          </a:p>
        </p:txBody>
      </p:sp>
      <p:sp>
        <p:nvSpPr>
          <p:cNvPr id="8" name="TextBox 7">
            <a:extLst>
              <a:ext uri="{FF2B5EF4-FFF2-40B4-BE49-F238E27FC236}">
                <a16:creationId xmlns:a16="http://schemas.microsoft.com/office/drawing/2014/main" id="{3F099A14-47D4-40EC-93CB-898A0F160CE0}"/>
              </a:ext>
            </a:extLst>
          </p:cNvPr>
          <p:cNvSpPr txBox="1"/>
          <p:nvPr/>
        </p:nvSpPr>
        <p:spPr>
          <a:xfrm>
            <a:off x="2134279" y="4364770"/>
            <a:ext cx="6479730" cy="400110"/>
          </a:xfrm>
          <a:prstGeom prst="rect">
            <a:avLst/>
          </a:prstGeom>
          <a:noFill/>
        </p:spPr>
        <p:txBody>
          <a:bodyPr wrap="square" rtlCol="0">
            <a:spAutoFit/>
          </a:bodyPr>
          <a:lstStyle/>
          <a:p>
            <a:r>
              <a:rPr lang="en-GB" sz="2000" b="1" dirty="0">
                <a:latin typeface="Century Gothic" panose="020B0502020202020204" pitchFamily="34" charset="0"/>
              </a:rPr>
              <a:t>Filters the leaves and twigs</a:t>
            </a:r>
          </a:p>
        </p:txBody>
      </p:sp>
      <p:sp>
        <p:nvSpPr>
          <p:cNvPr id="9" name="TextBox 8">
            <a:extLst>
              <a:ext uri="{FF2B5EF4-FFF2-40B4-BE49-F238E27FC236}">
                <a16:creationId xmlns:a16="http://schemas.microsoft.com/office/drawing/2014/main" id="{B6A03112-2910-42C6-B19D-51783733FA31}"/>
              </a:ext>
            </a:extLst>
          </p:cNvPr>
          <p:cNvSpPr txBox="1"/>
          <p:nvPr/>
        </p:nvSpPr>
        <p:spPr>
          <a:xfrm>
            <a:off x="2006901" y="5217174"/>
            <a:ext cx="6479730" cy="400110"/>
          </a:xfrm>
          <a:prstGeom prst="rect">
            <a:avLst/>
          </a:prstGeom>
          <a:noFill/>
        </p:spPr>
        <p:txBody>
          <a:bodyPr wrap="square" rtlCol="0">
            <a:spAutoFit/>
          </a:bodyPr>
          <a:lstStyle/>
          <a:p>
            <a:r>
              <a:rPr lang="en-GB" sz="2000" b="1" dirty="0">
                <a:latin typeface="Century Gothic" panose="020B0502020202020204" pitchFamily="34" charset="0"/>
              </a:rPr>
              <a:t>Filters the smaller dirt, soil and bacteria</a:t>
            </a:r>
          </a:p>
        </p:txBody>
      </p:sp>
      <p:sp>
        <p:nvSpPr>
          <p:cNvPr id="10" name="TextBox 9">
            <a:extLst>
              <a:ext uri="{FF2B5EF4-FFF2-40B4-BE49-F238E27FC236}">
                <a16:creationId xmlns:a16="http://schemas.microsoft.com/office/drawing/2014/main" id="{477C5558-16A3-4576-AB77-78315B53FBC6}"/>
              </a:ext>
            </a:extLst>
          </p:cNvPr>
          <p:cNvSpPr txBox="1"/>
          <p:nvPr/>
        </p:nvSpPr>
        <p:spPr>
          <a:xfrm>
            <a:off x="837740" y="6341799"/>
            <a:ext cx="7776269" cy="400110"/>
          </a:xfrm>
          <a:prstGeom prst="rect">
            <a:avLst/>
          </a:prstGeom>
          <a:noFill/>
        </p:spPr>
        <p:txBody>
          <a:bodyPr wrap="square" rtlCol="0">
            <a:spAutoFit/>
          </a:bodyPr>
          <a:lstStyle/>
          <a:p>
            <a:r>
              <a:rPr lang="en-GB" sz="2000" b="1" dirty="0">
                <a:latin typeface="Century Gothic" panose="020B0502020202020204" pitchFamily="34" charset="0"/>
              </a:rPr>
              <a:t>Yes</a:t>
            </a:r>
          </a:p>
        </p:txBody>
      </p:sp>
      <p:pic>
        <p:nvPicPr>
          <p:cNvPr id="11" name="Recorded Sound">
            <a:hlinkClick r:id="" action="ppaction://media"/>
            <a:extLst>
              <a:ext uri="{FF2B5EF4-FFF2-40B4-BE49-F238E27FC236}">
                <a16:creationId xmlns:a16="http://schemas.microsoft.com/office/drawing/2014/main" id="{E7FB9588-A8EB-4625-B228-7E2A3345B92F}"/>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8705173" y="6394246"/>
            <a:ext cx="347663" cy="347663"/>
          </a:xfrm>
          <a:prstGeom prst="rect">
            <a:avLst/>
          </a:prstGeom>
        </p:spPr>
      </p:pic>
    </p:spTree>
    <p:extLst>
      <p:ext uri="{BB962C8B-B14F-4D97-AF65-F5344CB8AC3E}">
        <p14:creationId xmlns:p14="http://schemas.microsoft.com/office/powerpoint/2010/main" val="4249701252"/>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1000"/>
                                        <p:tgtEl>
                                          <p:spTgt spid="7"/>
                                        </p:tgtEl>
                                      </p:cBhvr>
                                    </p:animEffect>
                                    <p:anim calcmode="lin" valueType="num">
                                      <p:cBhvr>
                                        <p:cTn id="15" dur="1000" fill="hold"/>
                                        <p:tgtEl>
                                          <p:spTgt spid="7"/>
                                        </p:tgtEl>
                                        <p:attrNameLst>
                                          <p:attrName>ppt_x</p:attrName>
                                        </p:attrNameLst>
                                      </p:cBhvr>
                                      <p:tavLst>
                                        <p:tav tm="0">
                                          <p:val>
                                            <p:strVal val="#ppt_x"/>
                                          </p:val>
                                        </p:tav>
                                        <p:tav tm="100000">
                                          <p:val>
                                            <p:strVal val="#ppt_x"/>
                                          </p:val>
                                        </p:tav>
                                      </p:tavLst>
                                    </p:anim>
                                    <p:anim calcmode="lin" valueType="num">
                                      <p:cBhvr>
                                        <p:cTn id="1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1000"/>
                                        <p:tgtEl>
                                          <p:spTgt spid="8"/>
                                        </p:tgtEl>
                                      </p:cBhvr>
                                    </p:animEffect>
                                    <p:anim calcmode="lin" valueType="num">
                                      <p:cBhvr>
                                        <p:cTn id="22" dur="1000" fill="hold"/>
                                        <p:tgtEl>
                                          <p:spTgt spid="8"/>
                                        </p:tgtEl>
                                        <p:attrNameLst>
                                          <p:attrName>ppt_x</p:attrName>
                                        </p:attrNameLst>
                                      </p:cBhvr>
                                      <p:tavLst>
                                        <p:tav tm="0">
                                          <p:val>
                                            <p:strVal val="#ppt_x"/>
                                          </p:val>
                                        </p:tav>
                                        <p:tav tm="100000">
                                          <p:val>
                                            <p:strVal val="#ppt_x"/>
                                          </p:val>
                                        </p:tav>
                                      </p:tavLst>
                                    </p:anim>
                                    <p:anim calcmode="lin" valueType="num">
                                      <p:cBhvr>
                                        <p:cTn id="23"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9">
                                            <p:txEl>
                                              <p:pRg st="0" end="0"/>
                                            </p:txEl>
                                          </p:spTgt>
                                        </p:tgtEl>
                                        <p:attrNameLst>
                                          <p:attrName>style.visibility</p:attrName>
                                        </p:attrNameLst>
                                      </p:cBhvr>
                                      <p:to>
                                        <p:strVal val="visible"/>
                                      </p:to>
                                    </p:set>
                                    <p:animEffect transition="in" filter="fade">
                                      <p:cBhvr>
                                        <p:cTn id="28" dur="1000"/>
                                        <p:tgtEl>
                                          <p:spTgt spid="9">
                                            <p:txEl>
                                              <p:pRg st="0" end="0"/>
                                            </p:txEl>
                                          </p:spTgt>
                                        </p:tgtEl>
                                      </p:cBhvr>
                                    </p:animEffect>
                                    <p:anim calcmode="lin" valueType="num">
                                      <p:cBhvr>
                                        <p:cTn id="29" dur="10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30" dur="1000" fill="hold"/>
                                        <p:tgtEl>
                                          <p:spTgt spid="9">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10">
                                            <p:txEl>
                                              <p:pRg st="0" end="0"/>
                                            </p:txEl>
                                          </p:spTgt>
                                        </p:tgtEl>
                                        <p:attrNameLst>
                                          <p:attrName>style.visibility</p:attrName>
                                        </p:attrNameLst>
                                      </p:cBhvr>
                                      <p:to>
                                        <p:strVal val="visible"/>
                                      </p:to>
                                    </p:set>
                                    <p:animEffect transition="in" filter="fade">
                                      <p:cBhvr>
                                        <p:cTn id="35" dur="1000"/>
                                        <p:tgtEl>
                                          <p:spTgt spid="10">
                                            <p:txEl>
                                              <p:pRg st="0" end="0"/>
                                            </p:txEl>
                                          </p:spTgt>
                                        </p:tgtEl>
                                      </p:cBhvr>
                                    </p:animEffect>
                                    <p:anim calcmode="lin" valueType="num">
                                      <p:cBhvr>
                                        <p:cTn id="36" dur="1000" fill="hold"/>
                                        <p:tgtEl>
                                          <p:spTgt spid="10">
                                            <p:txEl>
                                              <p:pRg st="0" end="0"/>
                                            </p:txEl>
                                          </p:spTgt>
                                        </p:tgtEl>
                                        <p:attrNameLst>
                                          <p:attrName>ppt_x</p:attrName>
                                        </p:attrNameLst>
                                      </p:cBhvr>
                                      <p:tavLst>
                                        <p:tav tm="0">
                                          <p:val>
                                            <p:strVal val="#ppt_x"/>
                                          </p:val>
                                        </p:tav>
                                        <p:tav tm="100000">
                                          <p:val>
                                            <p:strVal val="#ppt_x"/>
                                          </p:val>
                                        </p:tav>
                                      </p:tavLst>
                                    </p:anim>
                                    <p:anim calcmode="lin" valueType="num">
                                      <p:cBhvr>
                                        <p:cTn id="37" dur="1000" fill="hold"/>
                                        <p:tgtEl>
                                          <p:spTgt spid="10">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1" presetClass="mediacall" presetSubtype="0" fill="hold" nodeType="clickEffect">
                                  <p:stCondLst>
                                    <p:cond delay="0"/>
                                  </p:stCondLst>
                                  <p:childTnLst>
                                    <p:cmd type="call" cmd="playFrom(0.0)">
                                      <p:cBhvr>
                                        <p:cTn id="41" dur="53717"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42" fill="hold" display="0">
                  <p:stCondLst>
                    <p:cond delay="indefinite"/>
                  </p:stCondLst>
                  <p:endCondLst>
                    <p:cond evt="onStopAudio" delay="0">
                      <p:tgtEl>
                        <p:sldTgt/>
                      </p:tgtEl>
                    </p:cond>
                  </p:endCondLst>
                </p:cTn>
                <p:tgtEl>
                  <p:spTgt spid="11"/>
                </p:tgtEl>
              </p:cMediaNode>
            </p:audio>
          </p:childTnLst>
        </p:cTn>
      </p:par>
    </p:tnLst>
    <p:bldLst>
      <p:bldP spid="6" grpId="0"/>
      <p:bldP spid="7" grpId="0"/>
      <p:bldP spid="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 </a:t>
            </a:r>
          </a:p>
        </p:txBody>
      </p:sp>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7464"/>
          </a:xfrm>
          <a:prstGeom prst="rect">
            <a:avLst/>
          </a:prstGeom>
        </p:spPr>
      </p:pic>
      <p:pic>
        <p:nvPicPr>
          <p:cNvPr id="4" name="Picture 3">
            <a:extLst>
              <a:ext uri="{FF2B5EF4-FFF2-40B4-BE49-F238E27FC236}">
                <a16:creationId xmlns:a16="http://schemas.microsoft.com/office/drawing/2014/main" id="{11E82379-8592-44B2-A7F0-F807B336C0DC}"/>
              </a:ext>
            </a:extLst>
          </p:cNvPr>
          <p:cNvPicPr>
            <a:picLocks noChangeAspect="1"/>
          </p:cNvPicPr>
          <p:nvPr/>
        </p:nvPicPr>
        <p:blipFill>
          <a:blip r:embed="rId5"/>
          <a:stretch>
            <a:fillRect/>
          </a:stretch>
        </p:blipFill>
        <p:spPr>
          <a:xfrm>
            <a:off x="0" y="234755"/>
            <a:ext cx="9144000" cy="4906697"/>
          </a:xfrm>
          <a:prstGeom prst="rect">
            <a:avLst/>
          </a:prstGeom>
        </p:spPr>
      </p:pic>
      <p:pic>
        <p:nvPicPr>
          <p:cNvPr id="6" name="Picture 5" descr="A drawing of a person&#10;&#10;Description generated with high confidence">
            <a:extLst>
              <a:ext uri="{FF2B5EF4-FFF2-40B4-BE49-F238E27FC236}">
                <a16:creationId xmlns:a16="http://schemas.microsoft.com/office/drawing/2014/main" id="{D1DC83B5-FCEC-4962-A05B-551829FD8E93}"/>
              </a:ext>
            </a:extLst>
          </p:cNvPr>
          <p:cNvPicPr>
            <a:picLocks noChangeAspect="1"/>
          </p:cNvPicPr>
          <p:nvPr/>
        </p:nvPicPr>
        <p:blipFill rotWithShape="1">
          <a:blip r:embed="rId6"/>
          <a:srcRect l="5793" t="4434" r="4797" b="4251"/>
          <a:stretch/>
        </p:blipFill>
        <p:spPr>
          <a:xfrm>
            <a:off x="406672" y="5352412"/>
            <a:ext cx="1332112" cy="1364718"/>
          </a:xfrm>
          <a:prstGeom prst="rect">
            <a:avLst/>
          </a:prstGeom>
        </p:spPr>
      </p:pic>
      <p:sp>
        <p:nvSpPr>
          <p:cNvPr id="7" name="TextBox 6">
            <a:extLst>
              <a:ext uri="{FF2B5EF4-FFF2-40B4-BE49-F238E27FC236}">
                <a16:creationId xmlns:a16="http://schemas.microsoft.com/office/drawing/2014/main" id="{B8740AD9-B634-43C7-9E6B-9D301931D7E1}"/>
              </a:ext>
            </a:extLst>
          </p:cNvPr>
          <p:cNvSpPr txBox="1"/>
          <p:nvPr/>
        </p:nvSpPr>
        <p:spPr>
          <a:xfrm>
            <a:off x="977265" y="1703822"/>
            <a:ext cx="7492365" cy="400110"/>
          </a:xfrm>
          <a:prstGeom prst="rect">
            <a:avLst/>
          </a:prstGeom>
          <a:noFill/>
        </p:spPr>
        <p:txBody>
          <a:bodyPr wrap="square" rtlCol="0">
            <a:spAutoFit/>
          </a:bodyPr>
          <a:lstStyle/>
          <a:p>
            <a:r>
              <a:rPr lang="en-GB" sz="2000" b="1" dirty="0">
                <a:latin typeface="Century Gothic" panose="020B0502020202020204" pitchFamily="34" charset="0"/>
              </a:rPr>
              <a:t>Washing my hands &amp; face</a:t>
            </a:r>
          </a:p>
        </p:txBody>
      </p:sp>
      <p:sp>
        <p:nvSpPr>
          <p:cNvPr id="8" name="TextBox 7">
            <a:extLst>
              <a:ext uri="{FF2B5EF4-FFF2-40B4-BE49-F238E27FC236}">
                <a16:creationId xmlns:a16="http://schemas.microsoft.com/office/drawing/2014/main" id="{B585BDD4-0C1A-4FBA-A2D6-19CBF6ABD080}"/>
              </a:ext>
            </a:extLst>
          </p:cNvPr>
          <p:cNvSpPr txBox="1"/>
          <p:nvPr/>
        </p:nvSpPr>
        <p:spPr>
          <a:xfrm>
            <a:off x="992505" y="2204837"/>
            <a:ext cx="7492365" cy="400110"/>
          </a:xfrm>
          <a:prstGeom prst="rect">
            <a:avLst/>
          </a:prstGeom>
          <a:noFill/>
        </p:spPr>
        <p:txBody>
          <a:bodyPr wrap="square" rtlCol="0">
            <a:spAutoFit/>
          </a:bodyPr>
          <a:lstStyle/>
          <a:p>
            <a:r>
              <a:rPr lang="en-GB" sz="2000" b="1" dirty="0">
                <a:latin typeface="Century Gothic" panose="020B0502020202020204" pitchFamily="34" charset="0"/>
              </a:rPr>
              <a:t>Flushing the toilet</a:t>
            </a:r>
          </a:p>
        </p:txBody>
      </p:sp>
      <p:sp>
        <p:nvSpPr>
          <p:cNvPr id="9" name="TextBox 8">
            <a:extLst>
              <a:ext uri="{FF2B5EF4-FFF2-40B4-BE49-F238E27FC236}">
                <a16:creationId xmlns:a16="http://schemas.microsoft.com/office/drawing/2014/main" id="{1E524EA8-3D17-4AD2-9A3A-9ED940670457}"/>
              </a:ext>
            </a:extLst>
          </p:cNvPr>
          <p:cNvSpPr txBox="1"/>
          <p:nvPr/>
        </p:nvSpPr>
        <p:spPr>
          <a:xfrm>
            <a:off x="977264" y="2649219"/>
            <a:ext cx="7492365" cy="400110"/>
          </a:xfrm>
          <a:prstGeom prst="rect">
            <a:avLst/>
          </a:prstGeom>
          <a:noFill/>
        </p:spPr>
        <p:txBody>
          <a:bodyPr wrap="square" rtlCol="0">
            <a:spAutoFit/>
          </a:bodyPr>
          <a:lstStyle/>
          <a:p>
            <a:r>
              <a:rPr lang="en-GB" sz="2000" b="1" dirty="0">
                <a:latin typeface="Century Gothic" panose="020B0502020202020204" pitchFamily="34" charset="0"/>
              </a:rPr>
              <a:t>Having a drink of water</a:t>
            </a:r>
          </a:p>
        </p:txBody>
      </p:sp>
      <p:sp>
        <p:nvSpPr>
          <p:cNvPr id="5" name="Rectangle 4">
            <a:extLst>
              <a:ext uri="{FF2B5EF4-FFF2-40B4-BE49-F238E27FC236}">
                <a16:creationId xmlns:a16="http://schemas.microsoft.com/office/drawing/2014/main" id="{72C2A5C8-08D1-4403-B968-41725B2CA143}"/>
              </a:ext>
            </a:extLst>
          </p:cNvPr>
          <p:cNvSpPr/>
          <p:nvPr/>
        </p:nvSpPr>
        <p:spPr>
          <a:xfrm>
            <a:off x="977264" y="3490566"/>
            <a:ext cx="7492366" cy="400110"/>
          </a:xfrm>
          <a:prstGeom prst="rect">
            <a:avLst/>
          </a:prstGeom>
        </p:spPr>
        <p:txBody>
          <a:bodyPr wrap="square">
            <a:spAutoFit/>
          </a:bodyPr>
          <a:lstStyle/>
          <a:p>
            <a:r>
              <a:rPr lang="en-GB" sz="2000" b="1" dirty="0">
                <a:latin typeface="Century Gothic" panose="020B0502020202020204" pitchFamily="34" charset="0"/>
              </a:rPr>
              <a:t>Have a shower instead of a bath</a:t>
            </a:r>
          </a:p>
        </p:txBody>
      </p:sp>
      <p:sp>
        <p:nvSpPr>
          <p:cNvPr id="10" name="Rectangle 9">
            <a:extLst>
              <a:ext uri="{FF2B5EF4-FFF2-40B4-BE49-F238E27FC236}">
                <a16:creationId xmlns:a16="http://schemas.microsoft.com/office/drawing/2014/main" id="{03B4AD47-8065-4178-B89D-A93889A963B9}"/>
              </a:ext>
            </a:extLst>
          </p:cNvPr>
          <p:cNvSpPr/>
          <p:nvPr/>
        </p:nvSpPr>
        <p:spPr>
          <a:xfrm>
            <a:off x="975359" y="3972388"/>
            <a:ext cx="7492366" cy="400110"/>
          </a:xfrm>
          <a:prstGeom prst="rect">
            <a:avLst/>
          </a:prstGeom>
        </p:spPr>
        <p:txBody>
          <a:bodyPr wrap="square">
            <a:spAutoFit/>
          </a:bodyPr>
          <a:lstStyle/>
          <a:p>
            <a:r>
              <a:rPr lang="en-GB" sz="2000" b="1" dirty="0">
                <a:latin typeface="Century Gothic" panose="020B0502020202020204" pitchFamily="34" charset="0"/>
              </a:rPr>
              <a:t>Turn off the tap whilst brushing your teeth</a:t>
            </a:r>
            <a:endParaRPr lang="en-GB" sz="2000" dirty="0"/>
          </a:p>
        </p:txBody>
      </p:sp>
      <p:sp>
        <p:nvSpPr>
          <p:cNvPr id="11" name="Rectangle 10">
            <a:extLst>
              <a:ext uri="{FF2B5EF4-FFF2-40B4-BE49-F238E27FC236}">
                <a16:creationId xmlns:a16="http://schemas.microsoft.com/office/drawing/2014/main" id="{430E6C14-B611-4AC3-9B4F-C11BE4286140}"/>
              </a:ext>
            </a:extLst>
          </p:cNvPr>
          <p:cNvSpPr/>
          <p:nvPr/>
        </p:nvSpPr>
        <p:spPr>
          <a:xfrm>
            <a:off x="969644" y="4462332"/>
            <a:ext cx="7492366" cy="400110"/>
          </a:xfrm>
          <a:prstGeom prst="rect">
            <a:avLst/>
          </a:prstGeom>
        </p:spPr>
        <p:txBody>
          <a:bodyPr wrap="square">
            <a:spAutoFit/>
          </a:bodyPr>
          <a:lstStyle/>
          <a:p>
            <a:r>
              <a:rPr lang="en-GB" sz="2000" b="1" dirty="0">
                <a:latin typeface="Century Gothic" panose="020B0502020202020204" pitchFamily="34" charset="0"/>
              </a:rPr>
              <a:t>Turn off the taps tightly when not in use</a:t>
            </a:r>
            <a:endParaRPr lang="en-GB" sz="2000" dirty="0"/>
          </a:p>
        </p:txBody>
      </p:sp>
      <p:pic>
        <p:nvPicPr>
          <p:cNvPr id="12" name="Recorded Sound">
            <a:hlinkClick r:id="" action="ppaction://media"/>
            <a:extLst>
              <a:ext uri="{FF2B5EF4-FFF2-40B4-BE49-F238E27FC236}">
                <a16:creationId xmlns:a16="http://schemas.microsoft.com/office/drawing/2014/main" id="{351EC944-0165-48C7-8D34-0E6F20C867E4}"/>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8003094" y="5376207"/>
            <a:ext cx="347663" cy="347663"/>
          </a:xfrm>
          <a:prstGeom prst="rect">
            <a:avLst/>
          </a:prstGeom>
        </p:spPr>
      </p:pic>
    </p:spTree>
    <p:extLst>
      <p:ext uri="{BB962C8B-B14F-4D97-AF65-F5344CB8AC3E}">
        <p14:creationId xmlns:p14="http://schemas.microsoft.com/office/powerpoint/2010/main" val="2197875048"/>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 calcmode="lin" valueType="num">
                                      <p:cBhvr additive="base">
                                        <p:cTn id="7" dur="500" fill="hold"/>
                                        <p:tgtEl>
                                          <p:spTgt spid="7">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7">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8">
                                            <p:txEl>
                                              <p:pRg st="0" end="0"/>
                                            </p:txEl>
                                          </p:spTgt>
                                        </p:tgtEl>
                                        <p:attrNameLst>
                                          <p:attrName>style.visibility</p:attrName>
                                        </p:attrNameLst>
                                      </p:cBhvr>
                                      <p:to>
                                        <p:strVal val="visible"/>
                                      </p:to>
                                    </p:set>
                                    <p:anim calcmode="lin" valueType="num">
                                      <p:cBhvr additive="base">
                                        <p:cTn id="13" dur="500" fill="hold"/>
                                        <p:tgtEl>
                                          <p:spTgt spid="8">
                                            <p:txEl>
                                              <p:pRg st="0" end="0"/>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8">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9">
                                            <p:txEl>
                                              <p:pRg st="0" end="0"/>
                                            </p:txEl>
                                          </p:spTgt>
                                        </p:tgtEl>
                                        <p:attrNameLst>
                                          <p:attrName>style.visibility</p:attrName>
                                        </p:attrNameLst>
                                      </p:cBhvr>
                                      <p:to>
                                        <p:strVal val="visible"/>
                                      </p:to>
                                    </p:set>
                                    <p:anim calcmode="lin" valueType="num">
                                      <p:cBhvr additive="base">
                                        <p:cTn id="19" dur="500" fill="hold"/>
                                        <p:tgtEl>
                                          <p:spTgt spid="9">
                                            <p:txEl>
                                              <p:pRg st="0" end="0"/>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9">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0-#ppt_w/2"/>
                                          </p:val>
                                        </p:tav>
                                        <p:tav tm="100000">
                                          <p:val>
                                            <p:strVal val="#ppt_x"/>
                                          </p:val>
                                        </p:tav>
                                      </p:tavLst>
                                    </p:anim>
                                    <p:anim calcmode="lin" valueType="num">
                                      <p:cBhvr additive="base">
                                        <p:cTn id="26"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500" fill="hold"/>
                                        <p:tgtEl>
                                          <p:spTgt spid="10"/>
                                        </p:tgtEl>
                                        <p:attrNameLst>
                                          <p:attrName>ppt_x</p:attrName>
                                        </p:attrNameLst>
                                      </p:cBhvr>
                                      <p:tavLst>
                                        <p:tav tm="0">
                                          <p:val>
                                            <p:strVal val="0-#ppt_w/2"/>
                                          </p:val>
                                        </p:tav>
                                        <p:tav tm="100000">
                                          <p:val>
                                            <p:strVal val="#ppt_x"/>
                                          </p:val>
                                        </p:tav>
                                      </p:tavLst>
                                    </p:anim>
                                    <p:anim calcmode="lin" valueType="num">
                                      <p:cBhvr additive="base">
                                        <p:cTn id="32"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additive="base">
                                        <p:cTn id="37" dur="500" fill="hold"/>
                                        <p:tgtEl>
                                          <p:spTgt spid="11"/>
                                        </p:tgtEl>
                                        <p:attrNameLst>
                                          <p:attrName>ppt_x</p:attrName>
                                        </p:attrNameLst>
                                      </p:cBhvr>
                                      <p:tavLst>
                                        <p:tav tm="0">
                                          <p:val>
                                            <p:strVal val="0-#ppt_w/2"/>
                                          </p:val>
                                        </p:tav>
                                        <p:tav tm="100000">
                                          <p:val>
                                            <p:strVal val="#ppt_x"/>
                                          </p:val>
                                        </p:tav>
                                      </p:tavLst>
                                    </p:anim>
                                    <p:anim calcmode="lin" valueType="num">
                                      <p:cBhvr additive="base">
                                        <p:cTn id="38" dur="500" fill="hold"/>
                                        <p:tgtEl>
                                          <p:spTgt spid="11"/>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1" presetClass="mediacall" presetSubtype="0" fill="hold" nodeType="clickEffect">
                                  <p:stCondLst>
                                    <p:cond delay="0"/>
                                  </p:stCondLst>
                                  <p:childTnLst>
                                    <p:cmd type="call" cmd="playFrom(0.0)">
                                      <p:cBhvr>
                                        <p:cTn id="42" dur="20188"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43" fill="hold" display="0">
                  <p:stCondLst>
                    <p:cond delay="indefinite"/>
                  </p:stCondLst>
                  <p:endCondLst>
                    <p:cond evt="onStopAudio" delay="0">
                      <p:tgtEl>
                        <p:sldTgt/>
                      </p:tgtEl>
                    </p:cond>
                  </p:endCondLst>
                </p:cTn>
                <p:tgtEl>
                  <p:spTgt spid="12"/>
                </p:tgtEl>
              </p:cMediaNode>
            </p:audio>
          </p:childTnLst>
        </p:cTn>
      </p:par>
    </p:tnLst>
    <p:bldLst>
      <p:bldP spid="5" grpId="0"/>
      <p:bldP spid="10" grpId="0"/>
      <p:bldP spid="1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4" name="Picture 3" descr="A drawing of a person&#10;&#10;Description generated with high confidence">
            <a:extLst>
              <a:ext uri="{FF2B5EF4-FFF2-40B4-BE49-F238E27FC236}">
                <a16:creationId xmlns:a16="http://schemas.microsoft.com/office/drawing/2014/main" id="{6437D4CE-739C-4313-BD7B-65DC3D35CA20}"/>
              </a:ext>
            </a:extLst>
          </p:cNvPr>
          <p:cNvPicPr>
            <a:picLocks noChangeAspect="1"/>
          </p:cNvPicPr>
          <p:nvPr/>
        </p:nvPicPr>
        <p:blipFill>
          <a:blip r:embed="rId3"/>
          <a:stretch>
            <a:fillRect/>
          </a:stretch>
        </p:blipFill>
        <p:spPr>
          <a:xfrm>
            <a:off x="7136028" y="4843812"/>
            <a:ext cx="2007972" cy="2014188"/>
          </a:xfrm>
          <a:prstGeom prst="rect">
            <a:avLst/>
          </a:prstGeom>
        </p:spPr>
      </p:pic>
    </p:spTree>
    <p:extLst>
      <p:ext uri="{BB962C8B-B14F-4D97-AF65-F5344CB8AC3E}">
        <p14:creationId xmlns:p14="http://schemas.microsoft.com/office/powerpoint/2010/main" val="211487465"/>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 </a:t>
            </a:r>
          </a:p>
        </p:txBody>
      </p:sp>
      <p:pic>
        <p:nvPicPr>
          <p:cNvPr id="3" name="Picture 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0"/>
            <a:ext cx="9144000" cy="6857464"/>
          </a:xfrm>
          <a:prstGeom prst="rect">
            <a:avLst/>
          </a:prstGeom>
        </p:spPr>
      </p:pic>
      <p:sp>
        <p:nvSpPr>
          <p:cNvPr id="6" name="TextBox 5"/>
          <p:cNvSpPr txBox="1"/>
          <p:nvPr/>
        </p:nvSpPr>
        <p:spPr>
          <a:xfrm>
            <a:off x="72223" y="299161"/>
            <a:ext cx="9141858" cy="753668"/>
          </a:xfrm>
          <a:prstGeom prst="rect">
            <a:avLst/>
          </a:prstGeom>
          <a:noFill/>
        </p:spPr>
        <p:txBody>
          <a:bodyPr wrap="square" rtlCol="0">
            <a:spAutoFit/>
          </a:bodyPr>
          <a:lstStyle/>
          <a:p>
            <a:pPr algn="ctr">
              <a:lnSpc>
                <a:spcPct val="115000"/>
              </a:lnSpc>
              <a:spcAft>
                <a:spcPts val="800"/>
              </a:spcAft>
            </a:pPr>
            <a:r>
              <a:rPr lang="en-GB" sz="4000" b="1" dirty="0">
                <a:solidFill>
                  <a:srgbClr val="95C11F"/>
                </a:solidFill>
                <a:latin typeface="Century Gothic" panose="020B0502020202020204" pitchFamily="34" charset="0"/>
                <a:ea typeface="Calibri" panose="020F0502020204030204" pitchFamily="34" charset="0"/>
                <a:cs typeface="Times New Roman" panose="02020603050405020304" pitchFamily="18" charset="0"/>
              </a:rPr>
              <a:t>Where does our water come from?</a:t>
            </a:r>
            <a:endParaRPr lang="en-GB" sz="3600" dirty="0">
              <a:latin typeface="Calibri" panose="020F0502020204030204" pitchFamily="34" charset="0"/>
              <a:ea typeface="Calibri" panose="020F0502020204030204" pitchFamily="34" charset="0"/>
              <a:cs typeface="Times New Roman" panose="02020603050405020304" pitchFamily="18" charset="0"/>
            </a:endParaRPr>
          </a:p>
        </p:txBody>
      </p:sp>
      <p:sp>
        <p:nvSpPr>
          <p:cNvPr id="4" name="Rectangle 3">
            <a:extLst>
              <a:ext uri="{FF2B5EF4-FFF2-40B4-BE49-F238E27FC236}">
                <a16:creationId xmlns:a16="http://schemas.microsoft.com/office/drawing/2014/main" id="{E8DAE3E8-F06D-46CA-8BC5-3F4DC01A8B17}"/>
              </a:ext>
            </a:extLst>
          </p:cNvPr>
          <p:cNvSpPr/>
          <p:nvPr/>
        </p:nvSpPr>
        <p:spPr>
          <a:xfrm>
            <a:off x="217365" y="1139395"/>
            <a:ext cx="8660502" cy="2390206"/>
          </a:xfrm>
          <a:prstGeom prst="rect">
            <a:avLst/>
          </a:prstGeom>
        </p:spPr>
        <p:txBody>
          <a:bodyPr wrap="square">
            <a:spAutoFit/>
          </a:bodyPr>
          <a:lstStyle/>
          <a:p>
            <a:pPr algn="just">
              <a:lnSpc>
                <a:spcPct val="115000"/>
              </a:lnSpc>
              <a:spcAft>
                <a:spcPts val="0"/>
              </a:spcAft>
            </a:pPr>
            <a:r>
              <a:rPr lang="en-GB" sz="2400" dirty="0">
                <a:solidFill>
                  <a:srgbClr val="000000"/>
                </a:solidFill>
                <a:latin typeface="Century Gothic" panose="020B0502020202020204" pitchFamily="34" charset="0"/>
                <a:ea typeface="Arial" panose="020B0604020202020204" pitchFamily="34" charset="0"/>
                <a:cs typeface="Times New Roman" panose="02020603050405020304" pitchFamily="18" charset="0"/>
              </a:rPr>
              <a:t>The drinking water that comes from our taps comes from:</a:t>
            </a:r>
          </a:p>
          <a:p>
            <a:pPr algn="just">
              <a:lnSpc>
                <a:spcPct val="115000"/>
              </a:lnSpc>
              <a:spcAft>
                <a:spcPts val="0"/>
              </a:spcAft>
            </a:pPr>
            <a:r>
              <a:rPr lang="en-GB" sz="2400" dirty="0">
                <a:solidFill>
                  <a:srgbClr val="000000"/>
                </a:solidFill>
                <a:latin typeface="Century Gothic" panose="020B0502020202020204" pitchFamily="34" charset="0"/>
                <a:ea typeface="Arial" panose="020B0604020202020204" pitchFamily="34" charset="0"/>
                <a:cs typeface="Times New Roman" panose="02020603050405020304" pitchFamily="18" charset="0"/>
              </a:rPr>
              <a:t> </a:t>
            </a:r>
            <a:endParaRPr lang="en-GB" sz="2000" dirty="0">
              <a:latin typeface="Century Gothic" panose="020B0502020202020204" pitchFamily="34" charset="0"/>
              <a:ea typeface="Calibri" panose="020F0502020204030204" pitchFamily="34" charset="0"/>
              <a:cs typeface="Times New Roman" panose="02020603050405020304" pitchFamily="18" charset="0"/>
            </a:endParaRPr>
          </a:p>
          <a:p>
            <a:pPr marL="342900" lvl="0" indent="-342900" algn="just">
              <a:lnSpc>
                <a:spcPct val="115000"/>
              </a:lnSpc>
              <a:spcAft>
                <a:spcPts val="0"/>
              </a:spcAft>
              <a:buFont typeface="Symbol" panose="05050102010706020507" pitchFamily="18" charset="2"/>
              <a:buBlip>
                <a:blip r:embed="rId6"/>
              </a:buBlip>
            </a:pPr>
            <a:r>
              <a:rPr lang="en-GB" sz="2400" b="1" dirty="0">
                <a:solidFill>
                  <a:srgbClr val="1D71B8"/>
                </a:solidFill>
                <a:latin typeface="Century Gothic" panose="020B0502020202020204" pitchFamily="34" charset="0"/>
                <a:ea typeface="Arial" panose="020B0604020202020204" pitchFamily="34" charset="0"/>
              </a:rPr>
              <a:t>Surface water - </a:t>
            </a:r>
            <a:r>
              <a:rPr lang="en-GB" sz="2400" dirty="0">
                <a:solidFill>
                  <a:srgbClr val="000000"/>
                </a:solidFill>
                <a:latin typeface="Century Gothic" panose="020B0502020202020204" pitchFamily="34" charset="0"/>
                <a:ea typeface="Arial" panose="020B0604020202020204" pitchFamily="34" charset="0"/>
              </a:rPr>
              <a:t>including reservoirs, rivers, &amp; lakes </a:t>
            </a:r>
          </a:p>
          <a:p>
            <a:pPr lvl="0" algn="just">
              <a:lnSpc>
                <a:spcPct val="115000"/>
              </a:lnSpc>
              <a:spcAft>
                <a:spcPts val="0"/>
              </a:spcAft>
            </a:pPr>
            <a:endParaRPr lang="en-GB" sz="3600" dirty="0">
              <a:latin typeface="Century Gothic" panose="020B0502020202020204" pitchFamily="34" charset="0"/>
            </a:endParaRPr>
          </a:p>
          <a:p>
            <a:pPr marL="342900" lvl="0" indent="-342900" algn="just">
              <a:lnSpc>
                <a:spcPct val="115000"/>
              </a:lnSpc>
              <a:spcAft>
                <a:spcPts val="0"/>
              </a:spcAft>
              <a:buFont typeface="Symbol" panose="05050102010706020507" pitchFamily="18" charset="2"/>
              <a:buBlip>
                <a:blip r:embed="rId6"/>
              </a:buBlip>
            </a:pPr>
            <a:r>
              <a:rPr lang="en-GB" sz="2400" b="1" dirty="0">
                <a:solidFill>
                  <a:srgbClr val="1D71B8"/>
                </a:solidFill>
                <a:latin typeface="Century Gothic" panose="020B0502020202020204" pitchFamily="34" charset="0"/>
                <a:ea typeface="Arial" panose="020B0604020202020204" pitchFamily="34" charset="0"/>
              </a:rPr>
              <a:t>Groundwater - </a:t>
            </a:r>
            <a:r>
              <a:rPr lang="en-GB" sz="2400" dirty="0">
                <a:solidFill>
                  <a:srgbClr val="000000"/>
                </a:solidFill>
                <a:latin typeface="Century Gothic" panose="020B0502020202020204" pitchFamily="34" charset="0"/>
                <a:ea typeface="Arial" panose="020B0604020202020204" pitchFamily="34" charset="0"/>
              </a:rPr>
              <a:t>from deep wells</a:t>
            </a:r>
            <a:endParaRPr lang="en-GB" sz="3600" dirty="0">
              <a:latin typeface="Century Gothic" panose="020B0502020202020204" pitchFamily="34" charset="0"/>
            </a:endParaRPr>
          </a:p>
        </p:txBody>
      </p:sp>
      <p:pic>
        <p:nvPicPr>
          <p:cNvPr id="11" name="Picture 10">
            <a:extLst>
              <a:ext uri="{FF2B5EF4-FFF2-40B4-BE49-F238E27FC236}">
                <a16:creationId xmlns:a16="http://schemas.microsoft.com/office/drawing/2014/main" id="{B549704F-22F6-40D4-9D18-EDE12D56F9EA}"/>
              </a:ext>
            </a:extLst>
          </p:cNvPr>
          <p:cNvPicPr>
            <a:picLocks noChangeAspect="1"/>
          </p:cNvPicPr>
          <p:nvPr/>
        </p:nvPicPr>
        <p:blipFill>
          <a:blip r:embed="rId7"/>
          <a:stretch>
            <a:fillRect/>
          </a:stretch>
        </p:blipFill>
        <p:spPr>
          <a:xfrm>
            <a:off x="5889010" y="2684392"/>
            <a:ext cx="2988858" cy="3874447"/>
          </a:xfrm>
          <a:prstGeom prst="rect">
            <a:avLst/>
          </a:prstGeom>
        </p:spPr>
      </p:pic>
      <p:pic>
        <p:nvPicPr>
          <p:cNvPr id="13" name="Picture 12">
            <a:extLst>
              <a:ext uri="{FF2B5EF4-FFF2-40B4-BE49-F238E27FC236}">
                <a16:creationId xmlns:a16="http://schemas.microsoft.com/office/drawing/2014/main" id="{82DED1E7-7709-4D5F-B32F-7FCE6D17965F}"/>
              </a:ext>
            </a:extLst>
          </p:cNvPr>
          <p:cNvPicPr>
            <a:picLocks noChangeAspect="1"/>
          </p:cNvPicPr>
          <p:nvPr/>
        </p:nvPicPr>
        <p:blipFill>
          <a:blip r:embed="rId8"/>
          <a:stretch>
            <a:fillRect/>
          </a:stretch>
        </p:blipFill>
        <p:spPr>
          <a:xfrm>
            <a:off x="679245" y="3683790"/>
            <a:ext cx="4335006" cy="2809084"/>
          </a:xfrm>
          <a:prstGeom prst="rect">
            <a:avLst/>
          </a:prstGeom>
        </p:spPr>
      </p:pic>
      <p:pic>
        <p:nvPicPr>
          <p:cNvPr id="5" name="Recorded Sound">
            <a:hlinkClick r:id="" action="ppaction://media"/>
            <a:extLst>
              <a:ext uri="{FF2B5EF4-FFF2-40B4-BE49-F238E27FC236}">
                <a16:creationId xmlns:a16="http://schemas.microsoft.com/office/drawing/2014/main" id="{E2A5841E-FFD9-498E-9085-8777A5F0DC63}"/>
              </a:ext>
            </a:extLst>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5277799" y="6117649"/>
            <a:ext cx="347663" cy="347663"/>
          </a:xfrm>
          <a:prstGeom prst="rect">
            <a:avLst/>
          </a:prstGeom>
        </p:spPr>
      </p:pic>
    </p:spTree>
    <p:extLst>
      <p:ext uri="{BB962C8B-B14F-4D97-AF65-F5344CB8AC3E}">
        <p14:creationId xmlns:p14="http://schemas.microsoft.com/office/powerpoint/2010/main" val="3190357035"/>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1000"/>
                                        <p:tgtEl>
                                          <p:spTgt spid="4">
                                            <p:txEl>
                                              <p:pRg st="0" end="0"/>
                                            </p:txEl>
                                          </p:spTgt>
                                        </p:tgtEl>
                                      </p:cBhvr>
                                    </p:animEffect>
                                    <p:anim calcmode="lin" valueType="num">
                                      <p:cBhvr>
                                        <p:cTn id="8"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2" end="2"/>
                                            </p:txEl>
                                          </p:spTgt>
                                        </p:tgtEl>
                                        <p:attrNameLst>
                                          <p:attrName>style.visibility</p:attrName>
                                        </p:attrNameLst>
                                      </p:cBhvr>
                                      <p:to>
                                        <p:strVal val="visible"/>
                                      </p:to>
                                    </p:set>
                                    <p:animEffect transition="in" filter="fade">
                                      <p:cBhvr>
                                        <p:cTn id="14" dur="1000"/>
                                        <p:tgtEl>
                                          <p:spTgt spid="4">
                                            <p:txEl>
                                              <p:pRg st="2" end="2"/>
                                            </p:txEl>
                                          </p:spTgt>
                                        </p:tgtEl>
                                      </p:cBhvr>
                                    </p:animEffect>
                                    <p:anim calcmode="lin" valueType="num">
                                      <p:cBhvr>
                                        <p:cTn id="15"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4">
                                            <p:txEl>
                                              <p:pRg st="4" end="4"/>
                                            </p:txEl>
                                          </p:spTgt>
                                        </p:tgtEl>
                                        <p:attrNameLst>
                                          <p:attrName>style.visibility</p:attrName>
                                        </p:attrNameLst>
                                      </p:cBhvr>
                                      <p:to>
                                        <p:strVal val="visible"/>
                                      </p:to>
                                    </p:set>
                                    <p:animEffect transition="in" filter="fade">
                                      <p:cBhvr>
                                        <p:cTn id="21" dur="1000"/>
                                        <p:tgtEl>
                                          <p:spTgt spid="4">
                                            <p:txEl>
                                              <p:pRg st="4" end="4"/>
                                            </p:txEl>
                                          </p:spTgt>
                                        </p:tgtEl>
                                      </p:cBhvr>
                                    </p:animEffect>
                                    <p:anim calcmode="lin" valueType="num">
                                      <p:cBhvr>
                                        <p:cTn id="22" dur="1000" fill="hold"/>
                                        <p:tgtEl>
                                          <p:spTgt spid="4">
                                            <p:txEl>
                                              <p:pRg st="4" end="4"/>
                                            </p:txEl>
                                          </p:spTgt>
                                        </p:tgtEl>
                                        <p:attrNameLst>
                                          <p:attrName>ppt_x</p:attrName>
                                        </p:attrNameLst>
                                      </p:cBhvr>
                                      <p:tavLst>
                                        <p:tav tm="0">
                                          <p:val>
                                            <p:strVal val="#ppt_x"/>
                                          </p:val>
                                        </p:tav>
                                        <p:tav tm="100000">
                                          <p:val>
                                            <p:strVal val="#ppt_x"/>
                                          </p:val>
                                        </p:tav>
                                      </p:tavLst>
                                    </p:anim>
                                    <p:anim calcmode="lin" valueType="num">
                                      <p:cBhvr>
                                        <p:cTn id="23" dur="1000" fill="hold"/>
                                        <p:tgtEl>
                                          <p:spTgt spid="4">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1" presetClass="mediacall" presetSubtype="0" fill="hold" nodeType="clickEffect">
                                  <p:stCondLst>
                                    <p:cond delay="0"/>
                                  </p:stCondLst>
                                  <p:childTnLst>
                                    <p:cmd type="call" cmd="playFrom(0.0)">
                                      <p:cBhvr>
                                        <p:cTn id="27" dur="6312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28" fill="hold" display="0">
                  <p:stCondLst>
                    <p:cond delay="indefinite"/>
                  </p:stCondLst>
                  <p:endCondLst>
                    <p:cond evt="onStopAudio" delay="0">
                      <p:tgtEl>
                        <p:sldTgt/>
                      </p:tgtEl>
                    </p:cond>
                  </p:endCondLst>
                </p:cTn>
                <p:tgtEl>
                  <p:spTgt spid="5"/>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 </a:t>
            </a:r>
          </a:p>
        </p:txBody>
      </p:sp>
      <p:pic>
        <p:nvPicPr>
          <p:cNvPr id="3" name="Picture 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0"/>
            <a:ext cx="9144000" cy="6857464"/>
          </a:xfrm>
          <a:prstGeom prst="rect">
            <a:avLst/>
          </a:prstGeom>
        </p:spPr>
      </p:pic>
      <p:sp>
        <p:nvSpPr>
          <p:cNvPr id="6" name="TextBox 5"/>
          <p:cNvSpPr txBox="1"/>
          <p:nvPr/>
        </p:nvSpPr>
        <p:spPr>
          <a:xfrm>
            <a:off x="72223" y="299161"/>
            <a:ext cx="9141858" cy="753668"/>
          </a:xfrm>
          <a:prstGeom prst="rect">
            <a:avLst/>
          </a:prstGeom>
          <a:noFill/>
        </p:spPr>
        <p:txBody>
          <a:bodyPr wrap="square" rtlCol="0">
            <a:spAutoFit/>
          </a:bodyPr>
          <a:lstStyle/>
          <a:p>
            <a:pPr algn="ctr">
              <a:lnSpc>
                <a:spcPct val="115000"/>
              </a:lnSpc>
              <a:spcAft>
                <a:spcPts val="800"/>
              </a:spcAft>
            </a:pPr>
            <a:r>
              <a:rPr lang="en-GB" sz="4000" b="1" dirty="0">
                <a:solidFill>
                  <a:srgbClr val="95C11F"/>
                </a:solidFill>
                <a:latin typeface="Century Gothic" panose="020B0502020202020204" pitchFamily="34" charset="0"/>
                <a:ea typeface="Calibri" panose="020F0502020204030204" pitchFamily="34" charset="0"/>
                <a:cs typeface="Times New Roman" panose="02020603050405020304" pitchFamily="18" charset="0"/>
              </a:rPr>
              <a:t>Water treatment</a:t>
            </a:r>
            <a:endParaRPr lang="en-GB" sz="3600" dirty="0">
              <a:latin typeface="Calibri" panose="020F0502020204030204" pitchFamily="34" charset="0"/>
              <a:ea typeface="Calibri" panose="020F0502020204030204" pitchFamily="34" charset="0"/>
              <a:cs typeface="Times New Roman" panose="02020603050405020304" pitchFamily="18" charset="0"/>
            </a:endParaRPr>
          </a:p>
        </p:txBody>
      </p:sp>
      <p:pic>
        <p:nvPicPr>
          <p:cNvPr id="9" name="Picture 8" descr="A drawing of a person&#10;&#10;Description generated with high confidence">
            <a:extLst>
              <a:ext uri="{FF2B5EF4-FFF2-40B4-BE49-F238E27FC236}">
                <a16:creationId xmlns:a16="http://schemas.microsoft.com/office/drawing/2014/main" id="{94E44B26-1E2E-4AA6-A1B4-0578DF85628D}"/>
              </a:ext>
            </a:extLst>
          </p:cNvPr>
          <p:cNvPicPr>
            <a:picLocks noChangeAspect="1"/>
          </p:cNvPicPr>
          <p:nvPr/>
        </p:nvPicPr>
        <p:blipFill rotWithShape="1">
          <a:blip r:embed="rId6"/>
          <a:srcRect l="5793" t="4434" r="4797" b="4251"/>
          <a:stretch/>
        </p:blipFill>
        <p:spPr>
          <a:xfrm>
            <a:off x="7062716" y="4833641"/>
            <a:ext cx="1768382" cy="1811666"/>
          </a:xfrm>
          <a:prstGeom prst="rect">
            <a:avLst/>
          </a:prstGeom>
        </p:spPr>
      </p:pic>
      <p:sp>
        <p:nvSpPr>
          <p:cNvPr id="4" name="Rectangle 3">
            <a:extLst>
              <a:ext uri="{FF2B5EF4-FFF2-40B4-BE49-F238E27FC236}">
                <a16:creationId xmlns:a16="http://schemas.microsoft.com/office/drawing/2014/main" id="{E8DAE3E8-F06D-46CA-8BC5-3F4DC01A8B17}"/>
              </a:ext>
            </a:extLst>
          </p:cNvPr>
          <p:cNvSpPr/>
          <p:nvPr/>
        </p:nvSpPr>
        <p:spPr>
          <a:xfrm>
            <a:off x="217365" y="1139395"/>
            <a:ext cx="8660502" cy="5151218"/>
          </a:xfrm>
          <a:prstGeom prst="rect">
            <a:avLst/>
          </a:prstGeom>
        </p:spPr>
        <p:txBody>
          <a:bodyPr wrap="square">
            <a:spAutoFit/>
          </a:bodyPr>
          <a:lstStyle/>
          <a:p>
            <a:pPr marL="342900" lvl="0" indent="-342900" algn="just">
              <a:lnSpc>
                <a:spcPct val="115000"/>
              </a:lnSpc>
              <a:spcAft>
                <a:spcPts val="0"/>
              </a:spcAft>
              <a:buFont typeface="Symbol" panose="05050102010706020507" pitchFamily="18" charset="2"/>
              <a:buBlip>
                <a:blip r:embed="rId7"/>
              </a:buBlip>
            </a:pPr>
            <a:r>
              <a:rPr lang="en-GB" sz="2400" dirty="0">
                <a:latin typeface="Century Gothic" panose="020B0502020202020204" pitchFamily="34" charset="0"/>
                <a:ea typeface="Arial" panose="020B0604020202020204" pitchFamily="34" charset="0"/>
                <a:cs typeface="Times New Roman" panose="02020603050405020304" pitchFamily="18" charset="0"/>
              </a:rPr>
              <a:t>Before water hits our thirsty lips, the water undergoes an important disinfection process in </a:t>
            </a:r>
            <a:r>
              <a:rPr lang="en-GB" sz="2400" b="1" dirty="0">
                <a:solidFill>
                  <a:srgbClr val="1B70B4"/>
                </a:solidFill>
                <a:latin typeface="Century Gothic" panose="020B0502020202020204" pitchFamily="34" charset="0"/>
                <a:ea typeface="Arial" panose="020B0604020202020204" pitchFamily="34" charset="0"/>
                <a:cs typeface="Times New Roman" panose="02020603050405020304" pitchFamily="18" charset="0"/>
              </a:rPr>
              <a:t>Water Treatment Plants</a:t>
            </a:r>
          </a:p>
          <a:p>
            <a:pPr lvl="0" algn="just">
              <a:lnSpc>
                <a:spcPct val="115000"/>
              </a:lnSpc>
              <a:spcAft>
                <a:spcPts val="0"/>
              </a:spcAft>
            </a:pPr>
            <a:endParaRPr lang="en-GB" sz="2400" b="1" dirty="0">
              <a:latin typeface="Century Gothic" panose="020B0502020202020204" pitchFamily="34" charset="0"/>
              <a:ea typeface="Arial" panose="020B0604020202020204" pitchFamily="34" charset="0"/>
              <a:cs typeface="Times New Roman" panose="02020603050405020304" pitchFamily="18" charset="0"/>
            </a:endParaRPr>
          </a:p>
          <a:p>
            <a:pPr marL="342900" lvl="0" indent="-342900" algn="just">
              <a:lnSpc>
                <a:spcPct val="115000"/>
              </a:lnSpc>
              <a:spcAft>
                <a:spcPts val="0"/>
              </a:spcAft>
              <a:buFont typeface="Symbol" panose="05050102010706020507" pitchFamily="18" charset="2"/>
              <a:buBlip>
                <a:blip r:embed="rId7"/>
              </a:buBlip>
            </a:pPr>
            <a:r>
              <a:rPr lang="en-GB" sz="2400" dirty="0">
                <a:latin typeface="Century Gothic" panose="020B0502020202020204" pitchFamily="34" charset="0"/>
                <a:ea typeface="Calibri" panose="020F0502020204030204" pitchFamily="34" charset="0"/>
                <a:cs typeface="Times New Roman" panose="02020603050405020304" pitchFamily="18" charset="0"/>
              </a:rPr>
              <a:t>Water Treatment Plants will remove:-</a:t>
            </a:r>
          </a:p>
          <a:p>
            <a:pPr lvl="0" algn="just">
              <a:lnSpc>
                <a:spcPct val="115000"/>
              </a:lnSpc>
              <a:spcAft>
                <a:spcPts val="0"/>
              </a:spcAft>
            </a:pPr>
            <a:r>
              <a:rPr lang="en-GB" sz="2400" dirty="0">
                <a:latin typeface="Century Gothic" panose="020B0502020202020204" pitchFamily="34" charset="0"/>
                <a:ea typeface="Calibri" panose="020F0502020204030204" pitchFamily="34" charset="0"/>
                <a:cs typeface="Times New Roman" panose="02020603050405020304" pitchFamily="18" charset="0"/>
              </a:rPr>
              <a:t>    - </a:t>
            </a:r>
            <a:r>
              <a:rPr lang="en-GB" sz="2400" b="1" dirty="0">
                <a:solidFill>
                  <a:srgbClr val="1B70B4"/>
                </a:solidFill>
                <a:latin typeface="Century Gothic" panose="020B0502020202020204" pitchFamily="34" charset="0"/>
                <a:ea typeface="Calibri" panose="020F0502020204030204" pitchFamily="34" charset="0"/>
                <a:cs typeface="Times New Roman" panose="02020603050405020304" pitchFamily="18" charset="0"/>
              </a:rPr>
              <a:t>Chemical Pollution</a:t>
            </a:r>
          </a:p>
          <a:p>
            <a:pPr lvl="0" algn="just">
              <a:lnSpc>
                <a:spcPct val="115000"/>
              </a:lnSpc>
              <a:spcAft>
                <a:spcPts val="0"/>
              </a:spcAft>
            </a:pPr>
            <a:r>
              <a:rPr lang="en-GB" sz="2400" dirty="0">
                <a:latin typeface="Century Gothic" panose="020B0502020202020204" pitchFamily="34" charset="0"/>
                <a:ea typeface="Calibri" panose="020F0502020204030204" pitchFamily="34" charset="0"/>
                <a:cs typeface="Times New Roman" panose="02020603050405020304" pitchFamily="18" charset="0"/>
              </a:rPr>
              <a:t>    - </a:t>
            </a:r>
            <a:r>
              <a:rPr lang="en-GB" sz="2400" b="1" dirty="0">
                <a:solidFill>
                  <a:srgbClr val="1B70B4"/>
                </a:solidFill>
                <a:latin typeface="Century Gothic" panose="020B0502020202020204" pitchFamily="34" charset="0"/>
                <a:ea typeface="Calibri" panose="020F0502020204030204" pitchFamily="34" charset="0"/>
                <a:cs typeface="Times New Roman" panose="02020603050405020304" pitchFamily="18" charset="0"/>
              </a:rPr>
              <a:t>Organic Pollution</a:t>
            </a:r>
          </a:p>
          <a:p>
            <a:pPr lvl="0" algn="just">
              <a:lnSpc>
                <a:spcPct val="115000"/>
              </a:lnSpc>
              <a:spcAft>
                <a:spcPts val="0"/>
              </a:spcAft>
            </a:pPr>
            <a:endParaRPr lang="en-GB" sz="2400" b="1" dirty="0">
              <a:latin typeface="Century Gothic" panose="020B0502020202020204" pitchFamily="34" charset="0"/>
              <a:ea typeface="Arial" panose="020B0604020202020204" pitchFamily="34" charset="0"/>
              <a:cs typeface="Times New Roman" panose="02020603050405020304" pitchFamily="18" charset="0"/>
            </a:endParaRPr>
          </a:p>
          <a:p>
            <a:pPr marL="342900" lvl="0" indent="-342900" algn="just">
              <a:lnSpc>
                <a:spcPct val="115000"/>
              </a:lnSpc>
              <a:spcAft>
                <a:spcPts val="0"/>
              </a:spcAft>
              <a:buFont typeface="Symbol" panose="05050102010706020507" pitchFamily="18" charset="2"/>
              <a:buBlip>
                <a:blip r:embed="rId7"/>
              </a:buBlip>
            </a:pPr>
            <a:r>
              <a:rPr lang="en-GB" sz="2400" dirty="0">
                <a:latin typeface="Century Gothic" panose="020B0502020202020204" pitchFamily="34" charset="0"/>
                <a:ea typeface="Calibri" panose="020F0502020204030204" pitchFamily="34" charset="0"/>
                <a:cs typeface="Times New Roman" panose="02020603050405020304" pitchFamily="18" charset="0"/>
              </a:rPr>
              <a:t>Water Treatment Plants remove:</a:t>
            </a:r>
          </a:p>
          <a:p>
            <a:pPr lvl="0" algn="just">
              <a:lnSpc>
                <a:spcPct val="115000"/>
              </a:lnSpc>
              <a:spcAft>
                <a:spcPts val="0"/>
              </a:spcAft>
            </a:pPr>
            <a:r>
              <a:rPr lang="en-GB" sz="2400" dirty="0">
                <a:latin typeface="Century Gothic" panose="020B0502020202020204" pitchFamily="34" charset="0"/>
                <a:ea typeface="Calibri" panose="020F0502020204030204" pitchFamily="34" charset="0"/>
                <a:cs typeface="Times New Roman" panose="02020603050405020304" pitchFamily="18" charset="0"/>
              </a:rPr>
              <a:t>    - Any germs to make it safe to drink</a:t>
            </a:r>
          </a:p>
          <a:p>
            <a:pPr lvl="0" algn="just">
              <a:lnSpc>
                <a:spcPct val="115000"/>
              </a:lnSpc>
              <a:spcAft>
                <a:spcPts val="0"/>
              </a:spcAft>
            </a:pPr>
            <a:r>
              <a:rPr lang="en-GB" sz="2400" dirty="0">
                <a:latin typeface="Century Gothic" panose="020B0502020202020204" pitchFamily="34" charset="0"/>
                <a:ea typeface="Calibri" panose="020F0502020204030204" pitchFamily="34" charset="0"/>
                <a:cs typeface="Times New Roman" panose="02020603050405020304" pitchFamily="18" charset="0"/>
              </a:rPr>
              <a:t>    - Solid particles to make it clean</a:t>
            </a:r>
          </a:p>
          <a:p>
            <a:pPr lvl="0" algn="just">
              <a:lnSpc>
                <a:spcPct val="115000"/>
              </a:lnSpc>
              <a:spcAft>
                <a:spcPts val="0"/>
              </a:spcAft>
            </a:pPr>
            <a:r>
              <a:rPr lang="en-GB" sz="2400" dirty="0">
                <a:latin typeface="Century Gothic" panose="020B0502020202020204" pitchFamily="34" charset="0"/>
                <a:ea typeface="Calibri" panose="020F0502020204030204" pitchFamily="34" charset="0"/>
                <a:cs typeface="Times New Roman" panose="02020603050405020304" pitchFamily="18" charset="0"/>
              </a:rPr>
              <a:t>    - Any unpleasant taste or smell</a:t>
            </a:r>
          </a:p>
        </p:txBody>
      </p:sp>
      <p:pic>
        <p:nvPicPr>
          <p:cNvPr id="5" name="Recorded Sound">
            <a:hlinkClick r:id="" action="ppaction://media"/>
            <a:extLst>
              <a:ext uri="{FF2B5EF4-FFF2-40B4-BE49-F238E27FC236}">
                <a16:creationId xmlns:a16="http://schemas.microsoft.com/office/drawing/2014/main" id="{18318FFB-4BE6-4FDD-8A11-CD87EA18AD13}"/>
              </a:ext>
            </a:extLst>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8288439" y="4445446"/>
            <a:ext cx="347663" cy="347663"/>
          </a:xfrm>
          <a:prstGeom prst="rect">
            <a:avLst/>
          </a:prstGeom>
        </p:spPr>
      </p:pic>
    </p:spTree>
    <p:extLst>
      <p:ext uri="{BB962C8B-B14F-4D97-AF65-F5344CB8AC3E}">
        <p14:creationId xmlns:p14="http://schemas.microsoft.com/office/powerpoint/2010/main" val="2458362680"/>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4">
                                            <p:txEl>
                                              <p:pRg st="2" end="2"/>
                                            </p:txEl>
                                          </p:spTgt>
                                        </p:tgtEl>
                                        <p:attrNameLst>
                                          <p:attrName>style.visibility</p:attrName>
                                        </p:attrNameLst>
                                      </p:cBhvr>
                                      <p:to>
                                        <p:strVal val="visible"/>
                                      </p:to>
                                    </p:set>
                                    <p:anim calcmode="lin" valueType="num">
                                      <p:cBhvr additive="base">
                                        <p:cTn id="13" dur="500" fill="hold"/>
                                        <p:tgtEl>
                                          <p:spTgt spid="4">
                                            <p:txEl>
                                              <p:pRg st="2" end="2"/>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4">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anim calcmode="lin" valueType="num">
                                      <p:cBhvr additive="base">
                                        <p:cTn id="19" dur="500" fill="hold"/>
                                        <p:tgtEl>
                                          <p:spTgt spid="4">
                                            <p:txEl>
                                              <p:pRg st="3" end="3"/>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4">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nodeType="clickEffect">
                                  <p:stCondLst>
                                    <p:cond delay="0"/>
                                  </p:stCondLst>
                                  <p:childTnLst>
                                    <p:set>
                                      <p:cBhvr>
                                        <p:cTn id="24" dur="1" fill="hold">
                                          <p:stCondLst>
                                            <p:cond delay="0"/>
                                          </p:stCondLst>
                                        </p:cTn>
                                        <p:tgtEl>
                                          <p:spTgt spid="4">
                                            <p:txEl>
                                              <p:pRg st="4" end="4"/>
                                            </p:txEl>
                                          </p:spTgt>
                                        </p:tgtEl>
                                        <p:attrNameLst>
                                          <p:attrName>style.visibility</p:attrName>
                                        </p:attrNameLst>
                                      </p:cBhvr>
                                      <p:to>
                                        <p:strVal val="visible"/>
                                      </p:to>
                                    </p:set>
                                    <p:anim calcmode="lin" valueType="num">
                                      <p:cBhvr additive="base">
                                        <p:cTn id="25" dur="500" fill="hold"/>
                                        <p:tgtEl>
                                          <p:spTgt spid="4">
                                            <p:txEl>
                                              <p:pRg st="4" end="4"/>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4">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nodeType="clickEffect">
                                  <p:stCondLst>
                                    <p:cond delay="0"/>
                                  </p:stCondLst>
                                  <p:childTnLst>
                                    <p:set>
                                      <p:cBhvr>
                                        <p:cTn id="30" dur="1" fill="hold">
                                          <p:stCondLst>
                                            <p:cond delay="0"/>
                                          </p:stCondLst>
                                        </p:cTn>
                                        <p:tgtEl>
                                          <p:spTgt spid="4">
                                            <p:txEl>
                                              <p:pRg st="6" end="6"/>
                                            </p:txEl>
                                          </p:spTgt>
                                        </p:tgtEl>
                                        <p:attrNameLst>
                                          <p:attrName>style.visibility</p:attrName>
                                        </p:attrNameLst>
                                      </p:cBhvr>
                                      <p:to>
                                        <p:strVal val="visible"/>
                                      </p:to>
                                    </p:set>
                                    <p:anim calcmode="lin" valueType="num">
                                      <p:cBhvr additive="base">
                                        <p:cTn id="31" dur="500" fill="hold"/>
                                        <p:tgtEl>
                                          <p:spTgt spid="4">
                                            <p:txEl>
                                              <p:pRg st="6" end="6"/>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4">
                                            <p:txEl>
                                              <p:pRg st="6" end="6"/>
                                            </p:txEl>
                                          </p:spTgt>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nodeType="clickEffect">
                                  <p:stCondLst>
                                    <p:cond delay="0"/>
                                  </p:stCondLst>
                                  <p:childTnLst>
                                    <p:set>
                                      <p:cBhvr>
                                        <p:cTn id="36" dur="1" fill="hold">
                                          <p:stCondLst>
                                            <p:cond delay="0"/>
                                          </p:stCondLst>
                                        </p:cTn>
                                        <p:tgtEl>
                                          <p:spTgt spid="4">
                                            <p:txEl>
                                              <p:pRg st="7" end="7"/>
                                            </p:txEl>
                                          </p:spTgt>
                                        </p:tgtEl>
                                        <p:attrNameLst>
                                          <p:attrName>style.visibility</p:attrName>
                                        </p:attrNameLst>
                                      </p:cBhvr>
                                      <p:to>
                                        <p:strVal val="visible"/>
                                      </p:to>
                                    </p:set>
                                    <p:anim calcmode="lin" valueType="num">
                                      <p:cBhvr additive="base">
                                        <p:cTn id="37" dur="500" fill="hold"/>
                                        <p:tgtEl>
                                          <p:spTgt spid="4">
                                            <p:txEl>
                                              <p:pRg st="7" end="7"/>
                                            </p:txEl>
                                          </p:spTgt>
                                        </p:tgtEl>
                                        <p:attrNameLst>
                                          <p:attrName>ppt_x</p:attrName>
                                        </p:attrNameLst>
                                      </p:cBhvr>
                                      <p:tavLst>
                                        <p:tav tm="0">
                                          <p:val>
                                            <p:strVal val="0-#ppt_w/2"/>
                                          </p:val>
                                        </p:tav>
                                        <p:tav tm="100000">
                                          <p:val>
                                            <p:strVal val="#ppt_x"/>
                                          </p:val>
                                        </p:tav>
                                      </p:tavLst>
                                    </p:anim>
                                    <p:anim calcmode="lin" valueType="num">
                                      <p:cBhvr additive="base">
                                        <p:cTn id="38" dur="500" fill="hold"/>
                                        <p:tgtEl>
                                          <p:spTgt spid="4">
                                            <p:txEl>
                                              <p:pRg st="7" end="7"/>
                                            </p:txEl>
                                          </p:spTgt>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8" fill="hold" nodeType="clickEffect">
                                  <p:stCondLst>
                                    <p:cond delay="0"/>
                                  </p:stCondLst>
                                  <p:childTnLst>
                                    <p:set>
                                      <p:cBhvr>
                                        <p:cTn id="42" dur="1" fill="hold">
                                          <p:stCondLst>
                                            <p:cond delay="0"/>
                                          </p:stCondLst>
                                        </p:cTn>
                                        <p:tgtEl>
                                          <p:spTgt spid="4">
                                            <p:txEl>
                                              <p:pRg st="8" end="8"/>
                                            </p:txEl>
                                          </p:spTgt>
                                        </p:tgtEl>
                                        <p:attrNameLst>
                                          <p:attrName>style.visibility</p:attrName>
                                        </p:attrNameLst>
                                      </p:cBhvr>
                                      <p:to>
                                        <p:strVal val="visible"/>
                                      </p:to>
                                    </p:set>
                                    <p:anim calcmode="lin" valueType="num">
                                      <p:cBhvr additive="base">
                                        <p:cTn id="43" dur="500" fill="hold"/>
                                        <p:tgtEl>
                                          <p:spTgt spid="4">
                                            <p:txEl>
                                              <p:pRg st="8" end="8"/>
                                            </p:txEl>
                                          </p:spTgt>
                                        </p:tgtEl>
                                        <p:attrNameLst>
                                          <p:attrName>ppt_x</p:attrName>
                                        </p:attrNameLst>
                                      </p:cBhvr>
                                      <p:tavLst>
                                        <p:tav tm="0">
                                          <p:val>
                                            <p:strVal val="0-#ppt_w/2"/>
                                          </p:val>
                                        </p:tav>
                                        <p:tav tm="100000">
                                          <p:val>
                                            <p:strVal val="#ppt_x"/>
                                          </p:val>
                                        </p:tav>
                                      </p:tavLst>
                                    </p:anim>
                                    <p:anim calcmode="lin" valueType="num">
                                      <p:cBhvr additive="base">
                                        <p:cTn id="44" dur="500" fill="hold"/>
                                        <p:tgtEl>
                                          <p:spTgt spid="4">
                                            <p:txEl>
                                              <p:pRg st="8" end="8"/>
                                            </p:txEl>
                                          </p:spTgt>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8" fill="hold" nodeType="clickEffect">
                                  <p:stCondLst>
                                    <p:cond delay="0"/>
                                  </p:stCondLst>
                                  <p:childTnLst>
                                    <p:set>
                                      <p:cBhvr>
                                        <p:cTn id="48" dur="1" fill="hold">
                                          <p:stCondLst>
                                            <p:cond delay="0"/>
                                          </p:stCondLst>
                                        </p:cTn>
                                        <p:tgtEl>
                                          <p:spTgt spid="4">
                                            <p:txEl>
                                              <p:pRg st="9" end="9"/>
                                            </p:txEl>
                                          </p:spTgt>
                                        </p:tgtEl>
                                        <p:attrNameLst>
                                          <p:attrName>style.visibility</p:attrName>
                                        </p:attrNameLst>
                                      </p:cBhvr>
                                      <p:to>
                                        <p:strVal val="visible"/>
                                      </p:to>
                                    </p:set>
                                    <p:anim calcmode="lin" valueType="num">
                                      <p:cBhvr additive="base">
                                        <p:cTn id="49" dur="500" fill="hold"/>
                                        <p:tgtEl>
                                          <p:spTgt spid="4">
                                            <p:txEl>
                                              <p:pRg st="9" end="9"/>
                                            </p:txEl>
                                          </p:spTgt>
                                        </p:tgtEl>
                                        <p:attrNameLst>
                                          <p:attrName>ppt_x</p:attrName>
                                        </p:attrNameLst>
                                      </p:cBhvr>
                                      <p:tavLst>
                                        <p:tav tm="0">
                                          <p:val>
                                            <p:strVal val="0-#ppt_w/2"/>
                                          </p:val>
                                        </p:tav>
                                        <p:tav tm="100000">
                                          <p:val>
                                            <p:strVal val="#ppt_x"/>
                                          </p:val>
                                        </p:tav>
                                      </p:tavLst>
                                    </p:anim>
                                    <p:anim calcmode="lin" valueType="num">
                                      <p:cBhvr additive="base">
                                        <p:cTn id="50" dur="500" fill="hold"/>
                                        <p:tgtEl>
                                          <p:spTgt spid="4">
                                            <p:txEl>
                                              <p:pRg st="9" end="9"/>
                                            </p:txEl>
                                          </p:spTgt>
                                        </p:tgtEl>
                                        <p:attrNameLst>
                                          <p:attrName>ppt_y</p:attrName>
                                        </p:attrNameLst>
                                      </p:cBhvr>
                                      <p:tavLst>
                                        <p:tav tm="0">
                                          <p:val>
                                            <p:strVal val="#ppt_y"/>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1" presetClass="mediacall" presetSubtype="0" fill="hold" nodeType="clickEffect">
                                  <p:stCondLst>
                                    <p:cond delay="0"/>
                                  </p:stCondLst>
                                  <p:childTnLst>
                                    <p:cmd type="call" cmd="playFrom(0.0)">
                                      <p:cBhvr>
                                        <p:cTn id="54" dur="61240"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55" fill="hold" display="0">
                  <p:stCondLst>
                    <p:cond delay="indefinite"/>
                  </p:stCondLst>
                  <p:endCondLst>
                    <p:cond evt="onStopAudio" delay="0">
                      <p:tgtEl>
                        <p:sldTgt/>
                      </p:tgtEl>
                    </p:cond>
                  </p:endCondLst>
                </p:cTn>
                <p:tgtEl>
                  <p:spTgt spid="5"/>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 </a:t>
            </a:r>
          </a:p>
        </p:txBody>
      </p:sp>
      <p:pic>
        <p:nvPicPr>
          <p:cNvPr id="3" name="Picture 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0"/>
            <a:ext cx="9144000" cy="6857464"/>
          </a:xfrm>
          <a:prstGeom prst="rect">
            <a:avLst/>
          </a:prstGeom>
        </p:spPr>
      </p:pic>
      <p:sp>
        <p:nvSpPr>
          <p:cNvPr id="6" name="TextBox 5"/>
          <p:cNvSpPr txBox="1"/>
          <p:nvPr/>
        </p:nvSpPr>
        <p:spPr>
          <a:xfrm>
            <a:off x="72223" y="299161"/>
            <a:ext cx="9141858" cy="753668"/>
          </a:xfrm>
          <a:prstGeom prst="rect">
            <a:avLst/>
          </a:prstGeom>
          <a:noFill/>
        </p:spPr>
        <p:txBody>
          <a:bodyPr wrap="square" rtlCol="0">
            <a:spAutoFit/>
          </a:bodyPr>
          <a:lstStyle/>
          <a:p>
            <a:pPr algn="ctr">
              <a:lnSpc>
                <a:spcPct val="115000"/>
              </a:lnSpc>
              <a:spcAft>
                <a:spcPts val="800"/>
              </a:spcAft>
            </a:pPr>
            <a:r>
              <a:rPr lang="en-GB" sz="4000" b="1" dirty="0">
                <a:solidFill>
                  <a:srgbClr val="95C11F"/>
                </a:solidFill>
                <a:latin typeface="Century Gothic" panose="020B0502020202020204" pitchFamily="34" charset="0"/>
                <a:ea typeface="Calibri" panose="020F0502020204030204" pitchFamily="34" charset="0"/>
                <a:cs typeface="Times New Roman" panose="02020603050405020304" pitchFamily="18" charset="0"/>
              </a:rPr>
              <a:t>Water treatment</a:t>
            </a:r>
            <a:endParaRPr lang="en-GB" sz="3600" dirty="0">
              <a:latin typeface="Calibri" panose="020F0502020204030204" pitchFamily="34" charset="0"/>
              <a:ea typeface="Calibri" panose="020F0502020204030204" pitchFamily="34" charset="0"/>
              <a:cs typeface="Times New Roman" panose="02020603050405020304" pitchFamily="18" charset="0"/>
            </a:endParaRPr>
          </a:p>
        </p:txBody>
      </p:sp>
      <p:pic>
        <p:nvPicPr>
          <p:cNvPr id="9" name="Picture 8" descr="A drawing of a person&#10;&#10;Description generated with high confidence">
            <a:extLst>
              <a:ext uri="{FF2B5EF4-FFF2-40B4-BE49-F238E27FC236}">
                <a16:creationId xmlns:a16="http://schemas.microsoft.com/office/drawing/2014/main" id="{94E44B26-1E2E-4AA6-A1B4-0578DF85628D}"/>
              </a:ext>
            </a:extLst>
          </p:cNvPr>
          <p:cNvPicPr>
            <a:picLocks noChangeAspect="1"/>
          </p:cNvPicPr>
          <p:nvPr/>
        </p:nvPicPr>
        <p:blipFill rotWithShape="1">
          <a:blip r:embed="rId6"/>
          <a:srcRect l="5793" t="4434" r="4797" b="4251"/>
          <a:stretch/>
        </p:blipFill>
        <p:spPr>
          <a:xfrm>
            <a:off x="5254387" y="4597561"/>
            <a:ext cx="1965279" cy="2013382"/>
          </a:xfrm>
          <a:prstGeom prst="rect">
            <a:avLst/>
          </a:prstGeom>
        </p:spPr>
      </p:pic>
      <p:sp>
        <p:nvSpPr>
          <p:cNvPr id="4" name="Rectangle 3">
            <a:extLst>
              <a:ext uri="{FF2B5EF4-FFF2-40B4-BE49-F238E27FC236}">
                <a16:creationId xmlns:a16="http://schemas.microsoft.com/office/drawing/2014/main" id="{E8DAE3E8-F06D-46CA-8BC5-3F4DC01A8B17}"/>
              </a:ext>
            </a:extLst>
          </p:cNvPr>
          <p:cNvSpPr/>
          <p:nvPr/>
        </p:nvSpPr>
        <p:spPr>
          <a:xfrm>
            <a:off x="217365" y="1139395"/>
            <a:ext cx="4683821" cy="5151218"/>
          </a:xfrm>
          <a:prstGeom prst="rect">
            <a:avLst/>
          </a:prstGeom>
        </p:spPr>
        <p:txBody>
          <a:bodyPr wrap="square">
            <a:spAutoFit/>
          </a:bodyPr>
          <a:lstStyle/>
          <a:p>
            <a:pPr marL="342900" lvl="0" indent="-342900">
              <a:lnSpc>
                <a:spcPct val="115000"/>
              </a:lnSpc>
              <a:spcAft>
                <a:spcPts val="0"/>
              </a:spcAft>
              <a:buFont typeface="Symbol" panose="05050102010706020507" pitchFamily="18" charset="2"/>
              <a:buBlip>
                <a:blip r:embed="rId7"/>
              </a:buBlip>
            </a:pPr>
            <a:r>
              <a:rPr lang="en-GB" sz="2400" dirty="0">
                <a:latin typeface="Century Gothic" panose="020B0502020202020204" pitchFamily="34" charset="0"/>
                <a:ea typeface="Calibri" panose="020F0502020204030204" pitchFamily="34" charset="0"/>
                <a:cs typeface="Times New Roman" panose="02020603050405020304" pitchFamily="18" charset="0"/>
              </a:rPr>
              <a:t>The type of treatment depends on the quality of the ‘raw’ or untreated water. </a:t>
            </a:r>
          </a:p>
          <a:p>
            <a:pPr lvl="0">
              <a:lnSpc>
                <a:spcPct val="115000"/>
              </a:lnSpc>
              <a:spcAft>
                <a:spcPts val="0"/>
              </a:spcAft>
            </a:pPr>
            <a:endParaRPr lang="en-GB" sz="2400" dirty="0">
              <a:latin typeface="Century Gothic" panose="020B0502020202020204" pitchFamily="34" charset="0"/>
              <a:ea typeface="Calibri" panose="020F0502020204030204" pitchFamily="34" charset="0"/>
              <a:cs typeface="Times New Roman" panose="02020603050405020304" pitchFamily="18" charset="0"/>
            </a:endParaRPr>
          </a:p>
          <a:p>
            <a:pPr marL="342900" lvl="0" indent="-342900">
              <a:lnSpc>
                <a:spcPct val="115000"/>
              </a:lnSpc>
              <a:spcAft>
                <a:spcPts val="0"/>
              </a:spcAft>
              <a:buFont typeface="Symbol" panose="05050102010706020507" pitchFamily="18" charset="2"/>
              <a:buBlip>
                <a:blip r:embed="rId7"/>
              </a:buBlip>
            </a:pPr>
            <a:r>
              <a:rPr lang="en-GB" sz="2400" dirty="0">
                <a:latin typeface="Century Gothic" panose="020B0502020202020204" pitchFamily="34" charset="0"/>
                <a:ea typeface="Calibri" panose="020F0502020204030204" pitchFamily="34" charset="0"/>
                <a:cs typeface="Times New Roman" panose="02020603050405020304" pitchFamily="18" charset="0"/>
              </a:rPr>
              <a:t>If the water has come from deep underground (groundwater) it is usually quite clean already, so it needs less treatment than if it had been taken from rivers or lakes.</a:t>
            </a:r>
          </a:p>
        </p:txBody>
      </p:sp>
      <p:pic>
        <p:nvPicPr>
          <p:cNvPr id="7" name="Picture 6" descr="A large white building&#10;&#10;Description generated with high confidence">
            <a:extLst>
              <a:ext uri="{FF2B5EF4-FFF2-40B4-BE49-F238E27FC236}">
                <a16:creationId xmlns:a16="http://schemas.microsoft.com/office/drawing/2014/main" id="{122D5303-926D-4F00-854F-F12C1D260538}"/>
              </a:ext>
            </a:extLst>
          </p:cNvPr>
          <p:cNvPicPr>
            <a:picLocks noChangeAspect="1"/>
          </p:cNvPicPr>
          <p:nvPr/>
        </p:nvPicPr>
        <p:blipFill>
          <a:blip r:embed="rId8"/>
          <a:stretch>
            <a:fillRect/>
          </a:stretch>
        </p:blipFill>
        <p:spPr>
          <a:xfrm>
            <a:off x="4951105" y="1253748"/>
            <a:ext cx="3939558" cy="3020328"/>
          </a:xfrm>
          <a:prstGeom prst="rect">
            <a:avLst/>
          </a:prstGeom>
        </p:spPr>
      </p:pic>
      <p:pic>
        <p:nvPicPr>
          <p:cNvPr id="5" name="Recorded Sound">
            <a:hlinkClick r:id="" action="ppaction://media"/>
            <a:extLst>
              <a:ext uri="{FF2B5EF4-FFF2-40B4-BE49-F238E27FC236}">
                <a16:creationId xmlns:a16="http://schemas.microsoft.com/office/drawing/2014/main" id="{B100AE29-9184-4DA0-898D-3A2F3A4E13CB}"/>
              </a:ext>
            </a:extLst>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8167687" y="5329609"/>
            <a:ext cx="347663" cy="347663"/>
          </a:xfrm>
          <a:prstGeom prst="rect">
            <a:avLst/>
          </a:prstGeom>
        </p:spPr>
      </p:pic>
    </p:spTree>
    <p:extLst>
      <p:ext uri="{BB962C8B-B14F-4D97-AF65-F5344CB8AC3E}">
        <p14:creationId xmlns:p14="http://schemas.microsoft.com/office/powerpoint/2010/main" val="4273961269"/>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2" end="2"/>
                                            </p:txEl>
                                          </p:spTgt>
                                        </p:tgtEl>
                                        <p:attrNameLst>
                                          <p:attrName>style.visibility</p:attrName>
                                        </p:attrNameLst>
                                      </p:cBhvr>
                                      <p:to>
                                        <p:strVal val="visible"/>
                                      </p:to>
                                    </p:set>
                                    <p:animEffect transition="in" filter="fade">
                                      <p:cBhvr>
                                        <p:cTn id="12" dur="500"/>
                                        <p:tgtEl>
                                          <p:spTgt spid="4">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mediacall" presetSubtype="0" fill="hold" nodeType="clickEffect">
                                  <p:stCondLst>
                                    <p:cond delay="0"/>
                                  </p:stCondLst>
                                  <p:childTnLst>
                                    <p:cmd type="call" cmd="playFrom(0.0)">
                                      <p:cBhvr>
                                        <p:cTn id="16" dur="51093"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17" fill="hold" display="0">
                  <p:stCondLst>
                    <p:cond delay="indefinite"/>
                  </p:stCondLst>
                  <p:endCondLst>
                    <p:cond evt="onStopAudio" delay="0">
                      <p:tgtEl>
                        <p:sldTgt/>
                      </p:tgtEl>
                    </p:cond>
                  </p:endCondLst>
                </p:cTn>
                <p:tgtEl>
                  <p:spTgt spid="5"/>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88285A8C-F7A0-458C-AAF2-E8B90D698E8B}"/>
              </a:ext>
            </a:extLst>
          </p:cNvPr>
          <p:cNvSpPr txBox="1"/>
          <p:nvPr/>
        </p:nvSpPr>
        <p:spPr>
          <a:xfrm>
            <a:off x="72223" y="76511"/>
            <a:ext cx="9141858" cy="753668"/>
          </a:xfrm>
          <a:prstGeom prst="rect">
            <a:avLst/>
          </a:prstGeom>
          <a:noFill/>
        </p:spPr>
        <p:txBody>
          <a:bodyPr wrap="square" rtlCol="0">
            <a:spAutoFit/>
          </a:bodyPr>
          <a:lstStyle/>
          <a:p>
            <a:pPr algn="ctr">
              <a:lnSpc>
                <a:spcPct val="115000"/>
              </a:lnSpc>
              <a:spcAft>
                <a:spcPts val="800"/>
              </a:spcAft>
            </a:pPr>
            <a:r>
              <a:rPr lang="en-GB" sz="4000" b="1" dirty="0">
                <a:solidFill>
                  <a:srgbClr val="95C11F"/>
                </a:solidFill>
                <a:latin typeface="Century Gothic" panose="020B0502020202020204" pitchFamily="34" charset="0"/>
                <a:ea typeface="Calibri" panose="020F0502020204030204" pitchFamily="34" charset="0"/>
                <a:cs typeface="Times New Roman" panose="02020603050405020304" pitchFamily="18" charset="0"/>
              </a:rPr>
              <a:t>How is water cleaned?</a:t>
            </a:r>
            <a:endParaRPr lang="en-GB" sz="3600" dirty="0">
              <a:latin typeface="Calibri" panose="020F0502020204030204" pitchFamily="34" charset="0"/>
              <a:ea typeface="Calibri" panose="020F0502020204030204" pitchFamily="34" charset="0"/>
              <a:cs typeface="Times New Roman" panose="02020603050405020304" pitchFamily="18" charset="0"/>
            </a:endParaRPr>
          </a:p>
        </p:txBody>
      </p:sp>
      <p:pic>
        <p:nvPicPr>
          <p:cNvPr id="3" name="Online Media 2" title="Derg Catchment S2T">
            <a:hlinkClick r:id="" action="ppaction://media"/>
            <a:extLst>
              <a:ext uri="{FF2B5EF4-FFF2-40B4-BE49-F238E27FC236}">
                <a16:creationId xmlns:a16="http://schemas.microsoft.com/office/drawing/2014/main" id="{2DC21A72-DFB4-487A-957C-B15D32C08FD8}"/>
              </a:ext>
            </a:extLst>
          </p:cNvPr>
          <p:cNvPicPr>
            <a:picLocks noRot="1" noChangeAspect="1"/>
          </p:cNvPicPr>
          <p:nvPr>
            <a:videoFile r:link="rId1"/>
          </p:nvPr>
        </p:nvPicPr>
        <p:blipFill>
          <a:blip r:embed="rId4"/>
          <a:stretch>
            <a:fillRect/>
          </a:stretch>
        </p:blipFill>
        <p:spPr>
          <a:xfrm>
            <a:off x="1088465" y="1353766"/>
            <a:ext cx="6967070" cy="3925110"/>
          </a:xfrm>
          <a:prstGeom prst="rect">
            <a:avLst/>
          </a:prstGeom>
        </p:spPr>
      </p:pic>
    </p:spTree>
    <p:extLst>
      <p:ext uri="{BB962C8B-B14F-4D97-AF65-F5344CB8AC3E}">
        <p14:creationId xmlns:p14="http://schemas.microsoft.com/office/powerpoint/2010/main" val="18484868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 </a:t>
            </a:r>
          </a:p>
        </p:txBody>
      </p:sp>
      <p:pic>
        <p:nvPicPr>
          <p:cNvPr id="3" name="Picture 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0"/>
            <a:ext cx="9144000" cy="6857464"/>
          </a:xfrm>
          <a:prstGeom prst="rect">
            <a:avLst/>
          </a:prstGeom>
        </p:spPr>
      </p:pic>
      <p:sp>
        <p:nvSpPr>
          <p:cNvPr id="6" name="TextBox 5"/>
          <p:cNvSpPr txBox="1"/>
          <p:nvPr/>
        </p:nvSpPr>
        <p:spPr>
          <a:xfrm>
            <a:off x="72223" y="192864"/>
            <a:ext cx="9141858" cy="753668"/>
          </a:xfrm>
          <a:prstGeom prst="rect">
            <a:avLst/>
          </a:prstGeom>
          <a:noFill/>
        </p:spPr>
        <p:txBody>
          <a:bodyPr wrap="square" rtlCol="0">
            <a:spAutoFit/>
          </a:bodyPr>
          <a:lstStyle/>
          <a:p>
            <a:pPr algn="ctr">
              <a:lnSpc>
                <a:spcPct val="115000"/>
              </a:lnSpc>
              <a:spcAft>
                <a:spcPts val="800"/>
              </a:spcAft>
            </a:pPr>
            <a:r>
              <a:rPr lang="en-GB" sz="4000" b="1">
                <a:solidFill>
                  <a:srgbClr val="95C11F"/>
                </a:solidFill>
                <a:latin typeface="Century Gothic" panose="020B0502020202020204" pitchFamily="34" charset="0"/>
                <a:ea typeface="Calibri" panose="020F0502020204030204" pitchFamily="34" charset="0"/>
                <a:cs typeface="Times New Roman" panose="02020603050405020304" pitchFamily="18" charset="0"/>
              </a:rPr>
              <a:t>How is water cleaned?</a:t>
            </a:r>
            <a:endParaRPr lang="en-GB" sz="3600" dirty="0">
              <a:latin typeface="Calibri" panose="020F0502020204030204" pitchFamily="34" charset="0"/>
              <a:ea typeface="Calibri" panose="020F0502020204030204" pitchFamily="34" charset="0"/>
              <a:cs typeface="Times New Roman" panose="02020603050405020304" pitchFamily="18" charset="0"/>
            </a:endParaRPr>
          </a:p>
        </p:txBody>
      </p:sp>
      <p:pic>
        <p:nvPicPr>
          <p:cNvPr id="5" name="Picture 4">
            <a:extLst>
              <a:ext uri="{FF2B5EF4-FFF2-40B4-BE49-F238E27FC236}">
                <a16:creationId xmlns:a16="http://schemas.microsoft.com/office/drawing/2014/main" id="{FF6DA4A2-1B6E-4EC5-8630-594E574D65A6}"/>
              </a:ext>
            </a:extLst>
          </p:cNvPr>
          <p:cNvPicPr>
            <a:picLocks noChangeAspect="1"/>
          </p:cNvPicPr>
          <p:nvPr/>
        </p:nvPicPr>
        <p:blipFill>
          <a:blip r:embed="rId6"/>
          <a:stretch>
            <a:fillRect/>
          </a:stretch>
        </p:blipFill>
        <p:spPr>
          <a:xfrm>
            <a:off x="1" y="1091819"/>
            <a:ext cx="9141858" cy="5424448"/>
          </a:xfrm>
          <a:prstGeom prst="rect">
            <a:avLst/>
          </a:prstGeom>
        </p:spPr>
      </p:pic>
      <p:pic>
        <p:nvPicPr>
          <p:cNvPr id="4" name="Recorded Sound">
            <a:hlinkClick r:id="" action="ppaction://media"/>
            <a:extLst>
              <a:ext uri="{FF2B5EF4-FFF2-40B4-BE49-F238E27FC236}">
                <a16:creationId xmlns:a16="http://schemas.microsoft.com/office/drawing/2014/main" id="{A98FBE16-C50D-4CC9-9ACF-6B9132FC327F}"/>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8268983" y="6075396"/>
            <a:ext cx="347663" cy="347663"/>
          </a:xfrm>
          <a:prstGeom prst="rect">
            <a:avLst/>
          </a:prstGeom>
        </p:spPr>
      </p:pic>
    </p:spTree>
    <p:extLst>
      <p:ext uri="{BB962C8B-B14F-4D97-AF65-F5344CB8AC3E}">
        <p14:creationId xmlns:p14="http://schemas.microsoft.com/office/powerpoint/2010/main" val="2444878738"/>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64073"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 </a:t>
            </a:r>
          </a:p>
        </p:txBody>
      </p:sp>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7464"/>
          </a:xfrm>
          <a:prstGeom prst="rect">
            <a:avLst/>
          </a:prstGeom>
        </p:spPr>
      </p:pic>
      <p:sp>
        <p:nvSpPr>
          <p:cNvPr id="6" name="TextBox 5"/>
          <p:cNvSpPr txBox="1"/>
          <p:nvPr/>
        </p:nvSpPr>
        <p:spPr>
          <a:xfrm>
            <a:off x="0" y="233430"/>
            <a:ext cx="9141858" cy="753668"/>
          </a:xfrm>
          <a:prstGeom prst="rect">
            <a:avLst/>
          </a:prstGeom>
          <a:noFill/>
        </p:spPr>
        <p:txBody>
          <a:bodyPr wrap="square" rtlCol="0">
            <a:spAutoFit/>
          </a:bodyPr>
          <a:lstStyle/>
          <a:p>
            <a:pPr algn="ctr">
              <a:lnSpc>
                <a:spcPct val="115000"/>
              </a:lnSpc>
              <a:spcAft>
                <a:spcPts val="800"/>
              </a:spcAft>
            </a:pPr>
            <a:r>
              <a:rPr lang="en-GB" sz="4000" b="1" dirty="0">
                <a:solidFill>
                  <a:srgbClr val="95C11F"/>
                </a:solidFill>
                <a:latin typeface="Century Gothic" panose="020B0502020202020204" pitchFamily="34" charset="0"/>
                <a:ea typeface="Calibri" panose="020F0502020204030204" pitchFamily="34" charset="0"/>
                <a:cs typeface="Times New Roman" panose="02020603050405020304" pitchFamily="18" charset="0"/>
              </a:rPr>
              <a:t>How does the water get to us?</a:t>
            </a:r>
            <a:endParaRPr lang="en-GB" sz="3600" dirty="0">
              <a:latin typeface="Calibri" panose="020F0502020204030204" pitchFamily="34" charset="0"/>
              <a:ea typeface="Calibri" panose="020F0502020204030204" pitchFamily="34" charset="0"/>
              <a:cs typeface="Times New Roman" panose="02020603050405020304" pitchFamily="18" charset="0"/>
            </a:endParaRPr>
          </a:p>
        </p:txBody>
      </p:sp>
      <p:pic>
        <p:nvPicPr>
          <p:cNvPr id="9" name="Picture 8" descr="A drawing of a person&#10;&#10;Description generated with high confidence">
            <a:extLst>
              <a:ext uri="{FF2B5EF4-FFF2-40B4-BE49-F238E27FC236}">
                <a16:creationId xmlns:a16="http://schemas.microsoft.com/office/drawing/2014/main" id="{94E44B26-1E2E-4AA6-A1B4-0578DF85628D}"/>
              </a:ext>
            </a:extLst>
          </p:cNvPr>
          <p:cNvPicPr>
            <a:picLocks noChangeAspect="1"/>
          </p:cNvPicPr>
          <p:nvPr/>
        </p:nvPicPr>
        <p:blipFill rotWithShape="1">
          <a:blip r:embed="rId5"/>
          <a:srcRect l="5793" t="4434" r="4797" b="4251"/>
          <a:stretch/>
        </p:blipFill>
        <p:spPr>
          <a:xfrm>
            <a:off x="7210653" y="4877439"/>
            <a:ext cx="1931205" cy="1978474"/>
          </a:xfrm>
          <a:prstGeom prst="rect">
            <a:avLst/>
          </a:prstGeom>
        </p:spPr>
      </p:pic>
      <p:sp>
        <p:nvSpPr>
          <p:cNvPr id="5" name="Rectangle 4">
            <a:extLst>
              <a:ext uri="{FF2B5EF4-FFF2-40B4-BE49-F238E27FC236}">
                <a16:creationId xmlns:a16="http://schemas.microsoft.com/office/drawing/2014/main" id="{11B82D6E-4728-47C8-897E-AD0670C93331}"/>
              </a:ext>
            </a:extLst>
          </p:cNvPr>
          <p:cNvSpPr/>
          <p:nvPr/>
        </p:nvSpPr>
        <p:spPr>
          <a:xfrm>
            <a:off x="146884" y="1197602"/>
            <a:ext cx="8550322" cy="1855957"/>
          </a:xfrm>
          <a:prstGeom prst="rect">
            <a:avLst/>
          </a:prstGeom>
        </p:spPr>
        <p:txBody>
          <a:bodyPr wrap="square">
            <a:spAutoFit/>
          </a:bodyPr>
          <a:lstStyle/>
          <a:p>
            <a:pPr marL="342900" indent="-342900" algn="just">
              <a:lnSpc>
                <a:spcPct val="115000"/>
              </a:lnSpc>
              <a:spcAft>
                <a:spcPts val="800"/>
              </a:spcAft>
              <a:buBlip>
                <a:blip r:embed="rId6"/>
              </a:buBlip>
            </a:pPr>
            <a:r>
              <a:rPr lang="en-GB" sz="2400" dirty="0">
                <a:latin typeface="Century Gothic" panose="020B0502020202020204" pitchFamily="34" charset="0"/>
                <a:ea typeface="Calibri" panose="020F0502020204030204" pitchFamily="34" charset="0"/>
                <a:cs typeface="Times New Roman" panose="02020603050405020304" pitchFamily="18" charset="0"/>
              </a:rPr>
              <a:t>The cleaned water is now safe to drink</a:t>
            </a:r>
          </a:p>
          <a:p>
            <a:pPr marL="342900" indent="-342900" algn="just">
              <a:lnSpc>
                <a:spcPct val="115000"/>
              </a:lnSpc>
              <a:spcAft>
                <a:spcPts val="800"/>
              </a:spcAft>
              <a:buBlip>
                <a:blip r:embed="rId6"/>
              </a:buBlip>
            </a:pPr>
            <a:r>
              <a:rPr lang="en-GB" sz="2400" dirty="0">
                <a:latin typeface="Century Gothic" panose="020B0502020202020204" pitchFamily="34" charset="0"/>
                <a:ea typeface="Calibri" panose="020F0502020204030204" pitchFamily="34" charset="0"/>
                <a:cs typeface="Times New Roman" panose="02020603050405020304" pitchFamily="18" charset="0"/>
              </a:rPr>
              <a:t>So it is pumped to our homes, schools &amp; businesses through a huge network of underground water pipes before it reaches your tap.</a:t>
            </a:r>
          </a:p>
        </p:txBody>
      </p:sp>
      <p:pic>
        <p:nvPicPr>
          <p:cNvPr id="8" name="Picture 7" descr="A picture containing sky&#10;&#10;Description generated with high confidence">
            <a:extLst>
              <a:ext uri="{FF2B5EF4-FFF2-40B4-BE49-F238E27FC236}">
                <a16:creationId xmlns:a16="http://schemas.microsoft.com/office/drawing/2014/main" id="{A2DA7F54-6E6A-402F-A382-4B0FB360ED7E}"/>
              </a:ext>
            </a:extLst>
          </p:cNvPr>
          <p:cNvPicPr/>
          <p:nvPr/>
        </p:nvPicPr>
        <p:blipFill rotWithShape="1">
          <a:blip r:embed="rId7">
            <a:extLst>
              <a:ext uri="{28A0092B-C50C-407E-A947-70E740481C1C}">
                <a14:useLocalDpi xmlns:a14="http://schemas.microsoft.com/office/drawing/2010/main" val="0"/>
              </a:ext>
            </a:extLst>
          </a:blip>
          <a:srcRect r="27875"/>
          <a:stretch/>
        </p:blipFill>
        <p:spPr bwMode="auto">
          <a:xfrm>
            <a:off x="1214650" y="3110830"/>
            <a:ext cx="5146272" cy="3505280"/>
          </a:xfrm>
          <a:prstGeom prst="rect">
            <a:avLst/>
          </a:prstGeom>
          <a:ln>
            <a:noFill/>
          </a:ln>
          <a:extLst>
            <a:ext uri="{53640926-AAD7-44D8-BBD7-CCE9431645EC}">
              <a14:shadowObscured xmlns:a14="http://schemas.microsoft.com/office/drawing/2010/main"/>
            </a:ext>
          </a:extLst>
        </p:spPr>
      </p:pic>
      <p:pic>
        <p:nvPicPr>
          <p:cNvPr id="4" name="Recorded Sound">
            <a:hlinkClick r:id="" action="ppaction://media"/>
            <a:extLst>
              <a:ext uri="{FF2B5EF4-FFF2-40B4-BE49-F238E27FC236}">
                <a16:creationId xmlns:a16="http://schemas.microsoft.com/office/drawing/2014/main" id="{CFF4A7D7-5A6F-47E4-91F3-A76AFFFE4F6A}"/>
              </a:ext>
            </a:extLst>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6803349" y="6049456"/>
            <a:ext cx="347663" cy="347663"/>
          </a:xfrm>
          <a:prstGeom prst="rect">
            <a:avLst/>
          </a:prstGeom>
        </p:spPr>
      </p:pic>
    </p:spTree>
    <p:extLst>
      <p:ext uri="{BB962C8B-B14F-4D97-AF65-F5344CB8AC3E}">
        <p14:creationId xmlns:p14="http://schemas.microsoft.com/office/powerpoint/2010/main" val="1035576876"/>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fade">
                                      <p:cBhvr>
                                        <p:cTn id="12" dur="5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mediacall" presetSubtype="0" fill="hold" nodeType="clickEffect">
                                  <p:stCondLst>
                                    <p:cond delay="0"/>
                                  </p:stCondLst>
                                  <p:childTnLst>
                                    <p:cmd type="call" cmd="playFrom(0.0)">
                                      <p:cBhvr>
                                        <p:cTn id="16" dur="13477"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17" fill="hold" display="0">
                  <p:stCondLst>
                    <p:cond delay="indefinite"/>
                  </p:stCondLst>
                  <p:endCondLst>
                    <p:cond evt="onStopAudio" delay="0">
                      <p:tgtEl>
                        <p:sldTgt/>
                      </p:tgtEl>
                    </p:cond>
                  </p:endCondLst>
                </p:cTn>
                <p:tgtEl>
                  <p:spTgt spid="4"/>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7464"/>
          </a:xfrm>
          <a:prstGeom prst="rect">
            <a:avLst/>
          </a:prstGeom>
        </p:spPr>
      </p:pic>
      <p:pic>
        <p:nvPicPr>
          <p:cNvPr id="10" name="Picture 9" descr="A picture containing water&#10;&#10;Description generated with high confidence">
            <a:extLst>
              <a:ext uri="{FF2B5EF4-FFF2-40B4-BE49-F238E27FC236}">
                <a16:creationId xmlns:a16="http://schemas.microsoft.com/office/drawing/2014/main" id="{DD92075B-7A90-485C-8CF4-DF6266D679A4}"/>
              </a:ext>
            </a:extLst>
          </p:cNvPr>
          <p:cNvPicPr>
            <a:picLocks noChangeAspect="1"/>
          </p:cNvPicPr>
          <p:nvPr/>
        </p:nvPicPr>
        <p:blipFill>
          <a:blip r:embed="rId5">
            <a:extLst>
              <a:ext uri="{837473B0-CC2E-450A-ABE3-18F120FF3D39}">
                <a1611:picAttrSrcUrl xmlns:a1611="http://schemas.microsoft.com/office/drawing/2016/11/main" r:id="rId6"/>
              </a:ext>
            </a:extLst>
          </a:blip>
          <a:stretch>
            <a:fillRect/>
          </a:stretch>
        </p:blipFill>
        <p:spPr>
          <a:xfrm>
            <a:off x="223793" y="2683094"/>
            <a:ext cx="9144000" cy="4627753"/>
          </a:xfrm>
          <a:prstGeom prst="rect">
            <a:avLst/>
          </a:prstGeom>
        </p:spPr>
      </p:pic>
      <p:sp>
        <p:nvSpPr>
          <p:cNvPr id="2" name="Title 1"/>
          <p:cNvSpPr>
            <a:spLocks noGrp="1"/>
          </p:cNvSpPr>
          <p:nvPr>
            <p:ph type="title"/>
          </p:nvPr>
        </p:nvSpPr>
        <p:spPr/>
        <p:txBody>
          <a:bodyPr/>
          <a:lstStyle/>
          <a:p>
            <a:r>
              <a:rPr lang="en-US" dirty="0"/>
              <a:t> </a:t>
            </a:r>
          </a:p>
        </p:txBody>
      </p:sp>
      <p:sp>
        <p:nvSpPr>
          <p:cNvPr id="6" name="TextBox 5"/>
          <p:cNvSpPr txBox="1"/>
          <p:nvPr/>
        </p:nvSpPr>
        <p:spPr>
          <a:xfrm>
            <a:off x="0" y="84840"/>
            <a:ext cx="9141858" cy="753668"/>
          </a:xfrm>
          <a:prstGeom prst="rect">
            <a:avLst/>
          </a:prstGeom>
          <a:noFill/>
        </p:spPr>
        <p:txBody>
          <a:bodyPr wrap="square" rtlCol="0">
            <a:spAutoFit/>
          </a:bodyPr>
          <a:lstStyle/>
          <a:p>
            <a:pPr algn="ctr">
              <a:lnSpc>
                <a:spcPct val="115000"/>
              </a:lnSpc>
              <a:spcAft>
                <a:spcPts val="800"/>
              </a:spcAft>
            </a:pPr>
            <a:r>
              <a:rPr lang="en-GB" sz="4000" b="1" dirty="0">
                <a:solidFill>
                  <a:srgbClr val="95C11F"/>
                </a:solidFill>
                <a:latin typeface="Century Gothic" panose="020B0502020202020204" pitchFamily="34" charset="0"/>
                <a:ea typeface="Century Gothic" panose="020B0502020202020204" pitchFamily="34" charset="0"/>
                <a:cs typeface="Century Gothic" panose="020B0502020202020204" pitchFamily="34" charset="0"/>
              </a:rPr>
              <a:t>Water Use</a:t>
            </a:r>
            <a:endParaRPr lang="en-GB" sz="3600" dirty="0">
              <a:latin typeface="Calibri" panose="020F0502020204030204" pitchFamily="34" charset="0"/>
              <a:ea typeface="Calibri" panose="020F0502020204030204" pitchFamily="34" charset="0"/>
              <a:cs typeface="Times New Roman" panose="02020603050405020304" pitchFamily="18" charset="0"/>
            </a:endParaRPr>
          </a:p>
        </p:txBody>
      </p:sp>
      <p:sp>
        <p:nvSpPr>
          <p:cNvPr id="4" name="Rectangle 3">
            <a:extLst>
              <a:ext uri="{FF2B5EF4-FFF2-40B4-BE49-F238E27FC236}">
                <a16:creationId xmlns:a16="http://schemas.microsoft.com/office/drawing/2014/main" id="{F7923A38-E20B-41A2-AF00-D9C0DD46C459}"/>
              </a:ext>
            </a:extLst>
          </p:cNvPr>
          <p:cNvSpPr/>
          <p:nvPr/>
        </p:nvSpPr>
        <p:spPr>
          <a:xfrm>
            <a:off x="0" y="788020"/>
            <a:ext cx="8795982" cy="3862660"/>
          </a:xfrm>
          <a:prstGeom prst="rect">
            <a:avLst/>
          </a:prstGeom>
        </p:spPr>
        <p:txBody>
          <a:bodyPr wrap="square">
            <a:spAutoFit/>
          </a:bodyPr>
          <a:lstStyle/>
          <a:p>
            <a:pPr marL="342900" indent="-342900" algn="just">
              <a:lnSpc>
                <a:spcPct val="115000"/>
              </a:lnSpc>
              <a:spcAft>
                <a:spcPts val="800"/>
              </a:spcAft>
              <a:buBlip>
                <a:blip r:embed="rId7"/>
              </a:buBlip>
            </a:pPr>
            <a:r>
              <a:rPr lang="en-GB" sz="2400" dirty="0">
                <a:latin typeface="Century Gothic" panose="020B0502020202020204" pitchFamily="34" charset="0"/>
                <a:ea typeface="Century Gothic" panose="020B0502020202020204" pitchFamily="34" charset="0"/>
                <a:cs typeface="Century Gothic" panose="020B0502020202020204" pitchFamily="34" charset="0"/>
              </a:rPr>
              <a:t>Water is a precious resource</a:t>
            </a:r>
          </a:p>
          <a:p>
            <a:pPr marL="342900" indent="-342900" algn="just">
              <a:lnSpc>
                <a:spcPct val="115000"/>
              </a:lnSpc>
              <a:spcAft>
                <a:spcPts val="800"/>
              </a:spcAft>
              <a:buBlip>
                <a:blip r:embed="rId7"/>
              </a:buBlip>
            </a:pPr>
            <a:r>
              <a:rPr lang="en-GB" sz="2400" dirty="0">
                <a:latin typeface="Century Gothic" panose="020B0502020202020204" pitchFamily="34" charset="0"/>
                <a:ea typeface="Century Gothic" panose="020B0502020202020204" pitchFamily="34" charset="0"/>
                <a:cs typeface="Century Gothic" panose="020B0502020202020204" pitchFamily="34" charset="0"/>
              </a:rPr>
              <a:t>We all need water to drink, wash &amp; clean ourselves &amp; our clothes.</a:t>
            </a:r>
          </a:p>
          <a:p>
            <a:pPr marL="342900" indent="-342900" algn="just">
              <a:lnSpc>
                <a:spcPct val="115000"/>
              </a:lnSpc>
              <a:spcAft>
                <a:spcPts val="800"/>
              </a:spcAft>
              <a:buBlip>
                <a:blip r:embed="rId7"/>
              </a:buBlip>
            </a:pPr>
            <a:r>
              <a:rPr lang="en-GB" sz="2400" dirty="0">
                <a:latin typeface="Century Gothic" panose="020B0502020202020204" pitchFamily="34" charset="0"/>
                <a:ea typeface="Century Gothic" panose="020B0502020202020204" pitchFamily="34" charset="0"/>
                <a:cs typeface="Century Gothic" panose="020B0502020202020204" pitchFamily="34" charset="0"/>
              </a:rPr>
              <a:t>But there is only a limited amount of water on the planet, which we all need to share.  </a:t>
            </a:r>
          </a:p>
          <a:p>
            <a:pPr marL="342900" indent="-342900" algn="just">
              <a:lnSpc>
                <a:spcPct val="115000"/>
              </a:lnSpc>
              <a:spcAft>
                <a:spcPts val="800"/>
              </a:spcAft>
              <a:buBlip>
                <a:blip r:embed="rId7"/>
              </a:buBlip>
            </a:pPr>
            <a:r>
              <a:rPr lang="en-GB" sz="2400" dirty="0">
                <a:latin typeface="Century Gothic" panose="020B0502020202020204" pitchFamily="34" charset="0"/>
                <a:ea typeface="Century Gothic" panose="020B0502020202020204" pitchFamily="34" charset="0"/>
                <a:cs typeface="Century Gothic" panose="020B0502020202020204" pitchFamily="34" charset="0"/>
              </a:rPr>
              <a:t>To make water clean uses lots of energy. </a:t>
            </a:r>
          </a:p>
          <a:p>
            <a:pPr marL="342900" indent="-342900" algn="just">
              <a:lnSpc>
                <a:spcPct val="115000"/>
              </a:lnSpc>
              <a:spcAft>
                <a:spcPts val="800"/>
              </a:spcAft>
              <a:buBlip>
                <a:blip r:embed="rId7"/>
              </a:buBlip>
            </a:pPr>
            <a:r>
              <a:rPr lang="en-GB" sz="2400" dirty="0">
                <a:latin typeface="Century Gothic" panose="020B0502020202020204" pitchFamily="34" charset="0"/>
                <a:ea typeface="Century Gothic" panose="020B0502020202020204" pitchFamily="34" charset="0"/>
                <a:cs typeface="Century Gothic" panose="020B0502020202020204" pitchFamily="34" charset="0"/>
              </a:rPr>
              <a:t>Using less water = less energy = better for the environment. </a:t>
            </a:r>
            <a:endParaRPr lang="en-GB" sz="2400" dirty="0">
              <a:latin typeface="Century Gothic" panose="020B0502020202020204" pitchFamily="34" charset="0"/>
              <a:ea typeface="Calibri" panose="020F0502020204030204" pitchFamily="34" charset="0"/>
              <a:cs typeface="Times New Roman" panose="02020603050405020304" pitchFamily="18" charset="0"/>
            </a:endParaRPr>
          </a:p>
        </p:txBody>
      </p:sp>
      <p:pic>
        <p:nvPicPr>
          <p:cNvPr id="5" name="Recorded Sound">
            <a:hlinkClick r:id="" action="ppaction://media"/>
            <a:extLst>
              <a:ext uri="{FF2B5EF4-FFF2-40B4-BE49-F238E27FC236}">
                <a16:creationId xmlns:a16="http://schemas.microsoft.com/office/drawing/2014/main" id="{4551A1B0-D345-49FC-9527-356E74222081}"/>
              </a:ext>
            </a:extLst>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7925273" y="4725911"/>
            <a:ext cx="347663" cy="347663"/>
          </a:xfrm>
          <a:prstGeom prst="rect">
            <a:avLst/>
          </a:prstGeom>
        </p:spPr>
      </p:pic>
    </p:spTree>
    <p:extLst>
      <p:ext uri="{BB962C8B-B14F-4D97-AF65-F5344CB8AC3E}">
        <p14:creationId xmlns:p14="http://schemas.microsoft.com/office/powerpoint/2010/main" val="142532725"/>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1000"/>
                                        <p:tgtEl>
                                          <p:spTgt spid="4">
                                            <p:txEl>
                                              <p:pRg st="0" end="0"/>
                                            </p:txEl>
                                          </p:spTgt>
                                        </p:tgtEl>
                                      </p:cBhvr>
                                    </p:animEffect>
                                    <p:anim calcmode="lin" valueType="num">
                                      <p:cBhvr>
                                        <p:cTn id="8"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1" end="1"/>
                                            </p:txEl>
                                          </p:spTgt>
                                        </p:tgtEl>
                                        <p:attrNameLst>
                                          <p:attrName>style.visibility</p:attrName>
                                        </p:attrNameLst>
                                      </p:cBhvr>
                                      <p:to>
                                        <p:strVal val="visible"/>
                                      </p:to>
                                    </p:set>
                                    <p:animEffect transition="in" filter="fade">
                                      <p:cBhvr>
                                        <p:cTn id="14" dur="1000"/>
                                        <p:tgtEl>
                                          <p:spTgt spid="4">
                                            <p:txEl>
                                              <p:pRg st="1" end="1"/>
                                            </p:txEl>
                                          </p:spTgt>
                                        </p:tgtEl>
                                      </p:cBhvr>
                                    </p:animEffect>
                                    <p:anim calcmode="lin" valueType="num">
                                      <p:cBhvr>
                                        <p:cTn id="15"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4">
                                            <p:txEl>
                                              <p:pRg st="2" end="2"/>
                                            </p:txEl>
                                          </p:spTgt>
                                        </p:tgtEl>
                                        <p:attrNameLst>
                                          <p:attrName>style.visibility</p:attrName>
                                        </p:attrNameLst>
                                      </p:cBhvr>
                                      <p:to>
                                        <p:strVal val="visible"/>
                                      </p:to>
                                    </p:set>
                                    <p:animEffect transition="in" filter="fade">
                                      <p:cBhvr>
                                        <p:cTn id="21" dur="1000"/>
                                        <p:tgtEl>
                                          <p:spTgt spid="4">
                                            <p:txEl>
                                              <p:pRg st="2" end="2"/>
                                            </p:txEl>
                                          </p:spTgt>
                                        </p:tgtEl>
                                      </p:cBhvr>
                                    </p:animEffect>
                                    <p:anim calcmode="lin" valueType="num">
                                      <p:cBhvr>
                                        <p:cTn id="22"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4">
                                            <p:txEl>
                                              <p:pRg st="3" end="3"/>
                                            </p:txEl>
                                          </p:spTgt>
                                        </p:tgtEl>
                                        <p:attrNameLst>
                                          <p:attrName>style.visibility</p:attrName>
                                        </p:attrNameLst>
                                      </p:cBhvr>
                                      <p:to>
                                        <p:strVal val="visible"/>
                                      </p:to>
                                    </p:set>
                                    <p:animEffect transition="in" filter="fade">
                                      <p:cBhvr>
                                        <p:cTn id="28" dur="1000"/>
                                        <p:tgtEl>
                                          <p:spTgt spid="4">
                                            <p:txEl>
                                              <p:pRg st="3" end="3"/>
                                            </p:txEl>
                                          </p:spTgt>
                                        </p:tgtEl>
                                      </p:cBhvr>
                                    </p:animEffect>
                                    <p:anim calcmode="lin" valueType="num">
                                      <p:cBhvr>
                                        <p:cTn id="29" dur="1000" fill="hold"/>
                                        <p:tgtEl>
                                          <p:spTgt spid="4">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4">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4">
                                            <p:txEl>
                                              <p:pRg st="4" end="4"/>
                                            </p:txEl>
                                          </p:spTgt>
                                        </p:tgtEl>
                                        <p:attrNameLst>
                                          <p:attrName>style.visibility</p:attrName>
                                        </p:attrNameLst>
                                      </p:cBhvr>
                                      <p:to>
                                        <p:strVal val="visible"/>
                                      </p:to>
                                    </p:set>
                                    <p:animEffect transition="in" filter="fade">
                                      <p:cBhvr>
                                        <p:cTn id="35" dur="1000"/>
                                        <p:tgtEl>
                                          <p:spTgt spid="4">
                                            <p:txEl>
                                              <p:pRg st="4" end="4"/>
                                            </p:txEl>
                                          </p:spTgt>
                                        </p:tgtEl>
                                      </p:cBhvr>
                                    </p:animEffect>
                                    <p:anim calcmode="lin" valueType="num">
                                      <p:cBhvr>
                                        <p:cTn id="36" dur="1000" fill="hold"/>
                                        <p:tgtEl>
                                          <p:spTgt spid="4">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4">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1" presetClass="mediacall" presetSubtype="0" fill="hold" nodeType="clickEffect">
                                  <p:stCondLst>
                                    <p:cond delay="0"/>
                                  </p:stCondLst>
                                  <p:childTnLst>
                                    <p:cmd type="call" cmd="playFrom(0.0)">
                                      <p:cBhvr>
                                        <p:cTn id="41" dur="39298"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42" fill="hold" display="0">
                  <p:stCondLst>
                    <p:cond delay="indefinite"/>
                  </p:stCondLst>
                  <p:endCondLst>
                    <p:cond evt="onStopAudio" delay="0">
                      <p:tgtEl>
                        <p:sldTgt/>
                      </p:tgtEl>
                    </p:cond>
                  </p:endCondLst>
                </p:cTn>
                <p:tgtEl>
                  <p:spTgt spid="5"/>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 </a:t>
            </a:r>
          </a:p>
        </p:txBody>
      </p:sp>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7464"/>
          </a:xfrm>
          <a:prstGeom prst="rect">
            <a:avLst/>
          </a:prstGeom>
        </p:spPr>
      </p:pic>
      <p:sp>
        <p:nvSpPr>
          <p:cNvPr id="6" name="TextBox 5"/>
          <p:cNvSpPr txBox="1"/>
          <p:nvPr/>
        </p:nvSpPr>
        <p:spPr>
          <a:xfrm>
            <a:off x="72223" y="299161"/>
            <a:ext cx="9141858" cy="753668"/>
          </a:xfrm>
          <a:prstGeom prst="rect">
            <a:avLst/>
          </a:prstGeom>
          <a:noFill/>
        </p:spPr>
        <p:txBody>
          <a:bodyPr wrap="square" rtlCol="0">
            <a:spAutoFit/>
          </a:bodyPr>
          <a:lstStyle/>
          <a:p>
            <a:pPr algn="ctr">
              <a:lnSpc>
                <a:spcPct val="115000"/>
              </a:lnSpc>
              <a:spcAft>
                <a:spcPts val="800"/>
              </a:spcAft>
            </a:pPr>
            <a:r>
              <a:rPr lang="en-GB" sz="4000" b="1" dirty="0">
                <a:solidFill>
                  <a:srgbClr val="95C11F"/>
                </a:solidFill>
                <a:latin typeface="Century Gothic" panose="020B0502020202020204" pitchFamily="34" charset="0"/>
                <a:ea typeface="Calibri" panose="020F0502020204030204" pitchFamily="34" charset="0"/>
                <a:cs typeface="Times New Roman" panose="02020603050405020304" pitchFamily="18" charset="0"/>
              </a:rPr>
              <a:t>Water use</a:t>
            </a:r>
            <a:endParaRPr lang="en-GB" sz="3600" dirty="0">
              <a:latin typeface="Calibri" panose="020F0502020204030204" pitchFamily="34" charset="0"/>
              <a:ea typeface="Calibri" panose="020F0502020204030204" pitchFamily="34" charset="0"/>
              <a:cs typeface="Times New Roman" panose="02020603050405020304" pitchFamily="18" charset="0"/>
            </a:endParaRPr>
          </a:p>
        </p:txBody>
      </p:sp>
      <p:sp>
        <p:nvSpPr>
          <p:cNvPr id="4" name="Rectangle 3">
            <a:extLst>
              <a:ext uri="{FF2B5EF4-FFF2-40B4-BE49-F238E27FC236}">
                <a16:creationId xmlns:a16="http://schemas.microsoft.com/office/drawing/2014/main" id="{E8DAE3E8-F06D-46CA-8BC5-3F4DC01A8B17}"/>
              </a:ext>
            </a:extLst>
          </p:cNvPr>
          <p:cNvSpPr/>
          <p:nvPr/>
        </p:nvSpPr>
        <p:spPr>
          <a:xfrm>
            <a:off x="154111" y="1071278"/>
            <a:ext cx="8566810" cy="3027560"/>
          </a:xfrm>
          <a:prstGeom prst="rect">
            <a:avLst/>
          </a:prstGeom>
        </p:spPr>
        <p:txBody>
          <a:bodyPr wrap="square">
            <a:spAutoFit/>
          </a:bodyPr>
          <a:lstStyle/>
          <a:p>
            <a:pPr marL="342900" lvl="0" indent="-342900" algn="just">
              <a:lnSpc>
                <a:spcPct val="115000"/>
              </a:lnSpc>
              <a:spcAft>
                <a:spcPts val="0"/>
              </a:spcAft>
              <a:buFont typeface="Symbol" panose="05050102010706020507" pitchFamily="18" charset="2"/>
              <a:buBlip>
                <a:blip r:embed="rId5"/>
              </a:buBlip>
            </a:pPr>
            <a:r>
              <a:rPr lang="en-GB" sz="2400" dirty="0">
                <a:latin typeface="Century Gothic" panose="020B0502020202020204" pitchFamily="34" charset="0"/>
                <a:ea typeface="Calibri" panose="020F0502020204030204" pitchFamily="34" charset="0"/>
                <a:cs typeface="Times New Roman" panose="02020603050405020304" pitchFamily="18" charset="0"/>
              </a:rPr>
              <a:t>Each person uses </a:t>
            </a:r>
            <a:r>
              <a:rPr lang="en-GB" sz="2400" dirty="0" err="1">
                <a:latin typeface="Century Gothic" panose="020B0502020202020204" pitchFamily="34" charset="0"/>
                <a:ea typeface="Calibri" panose="020F0502020204030204" pitchFamily="34" charset="0"/>
                <a:cs typeface="Times New Roman" panose="02020603050405020304" pitchFamily="18" charset="0"/>
              </a:rPr>
              <a:t>approx</a:t>
            </a:r>
            <a:r>
              <a:rPr lang="en-GB" sz="2400" dirty="0">
                <a:latin typeface="Century Gothic" panose="020B0502020202020204" pitchFamily="34" charset="0"/>
                <a:ea typeface="Calibri" panose="020F0502020204030204" pitchFamily="34" charset="0"/>
                <a:cs typeface="Times New Roman" panose="02020603050405020304" pitchFamily="18" charset="0"/>
              </a:rPr>
              <a:t> 145 litres every day </a:t>
            </a:r>
          </a:p>
          <a:p>
            <a:pPr marL="342900" lvl="0" indent="-342900" algn="just">
              <a:lnSpc>
                <a:spcPct val="115000"/>
              </a:lnSpc>
              <a:spcAft>
                <a:spcPts val="0"/>
              </a:spcAft>
              <a:buFont typeface="Symbol" panose="05050102010706020507" pitchFamily="18" charset="2"/>
              <a:buBlip>
                <a:blip r:embed="rId5"/>
              </a:buBlip>
            </a:pPr>
            <a:r>
              <a:rPr lang="en-GB" sz="2400" dirty="0">
                <a:latin typeface="Century Gothic" panose="020B0502020202020204" pitchFamily="34" charset="0"/>
                <a:ea typeface="Calibri" panose="020F0502020204030204" pitchFamily="34" charset="0"/>
                <a:cs typeface="Times New Roman" panose="02020603050405020304" pitchFamily="18" charset="0"/>
              </a:rPr>
              <a:t>Flushing a toilet uses 6-9 litres of water </a:t>
            </a:r>
          </a:p>
          <a:p>
            <a:pPr marL="342900" lvl="0" indent="-342900" algn="just">
              <a:lnSpc>
                <a:spcPct val="115000"/>
              </a:lnSpc>
              <a:spcAft>
                <a:spcPts val="0"/>
              </a:spcAft>
              <a:buFont typeface="Symbol" panose="05050102010706020507" pitchFamily="18" charset="2"/>
              <a:buBlip>
                <a:blip r:embed="rId5"/>
              </a:buBlip>
            </a:pPr>
            <a:r>
              <a:rPr lang="en-GB" sz="2400" dirty="0">
                <a:latin typeface="Century Gothic" panose="020B0502020202020204" pitchFamily="34" charset="0"/>
                <a:ea typeface="Calibri" panose="020F0502020204030204" pitchFamily="34" charset="0"/>
                <a:cs typeface="Times New Roman" panose="02020603050405020304" pitchFamily="18" charset="0"/>
              </a:rPr>
              <a:t>A running tap uses </a:t>
            </a:r>
            <a:r>
              <a:rPr lang="en-GB" sz="2400" dirty="0" err="1">
                <a:latin typeface="Century Gothic" panose="020B0502020202020204" pitchFamily="34" charset="0"/>
                <a:ea typeface="Calibri" panose="020F0502020204030204" pitchFamily="34" charset="0"/>
                <a:cs typeface="Times New Roman" panose="02020603050405020304" pitchFamily="18" charset="0"/>
              </a:rPr>
              <a:t>approx</a:t>
            </a:r>
            <a:r>
              <a:rPr lang="en-GB" sz="2400" dirty="0">
                <a:latin typeface="Century Gothic" panose="020B0502020202020204" pitchFamily="34" charset="0"/>
                <a:ea typeface="Calibri" panose="020F0502020204030204" pitchFamily="34" charset="0"/>
                <a:cs typeface="Times New Roman" panose="02020603050405020304" pitchFamily="18" charset="0"/>
              </a:rPr>
              <a:t> 6 litres of water per minute</a:t>
            </a:r>
          </a:p>
          <a:p>
            <a:pPr marL="342900" lvl="0" indent="-342900" algn="just">
              <a:lnSpc>
                <a:spcPct val="115000"/>
              </a:lnSpc>
              <a:spcAft>
                <a:spcPts val="0"/>
              </a:spcAft>
              <a:buFont typeface="Symbol" panose="05050102010706020507" pitchFamily="18" charset="2"/>
              <a:buBlip>
                <a:blip r:embed="rId5"/>
              </a:buBlip>
            </a:pPr>
            <a:r>
              <a:rPr lang="en-GB" sz="2400" dirty="0">
                <a:latin typeface="Century Gothic" panose="020B0502020202020204" pitchFamily="34" charset="0"/>
                <a:ea typeface="Calibri" panose="020F0502020204030204" pitchFamily="34" charset="0"/>
                <a:cs typeface="Times New Roman" panose="02020603050405020304" pitchFamily="18" charset="0"/>
              </a:rPr>
              <a:t>A dripping tap uses up to 30 litres of water per day</a:t>
            </a:r>
          </a:p>
          <a:p>
            <a:pPr marL="342900" lvl="0" indent="-342900" algn="just">
              <a:lnSpc>
                <a:spcPct val="115000"/>
              </a:lnSpc>
              <a:spcAft>
                <a:spcPts val="0"/>
              </a:spcAft>
              <a:buFont typeface="Symbol" panose="05050102010706020507" pitchFamily="18" charset="2"/>
              <a:buBlip>
                <a:blip r:embed="rId5"/>
              </a:buBlip>
            </a:pPr>
            <a:r>
              <a:rPr lang="en-GB" sz="2400" dirty="0">
                <a:latin typeface="Century Gothic" panose="020B0502020202020204" pitchFamily="34" charset="0"/>
                <a:ea typeface="Calibri" panose="020F0502020204030204" pitchFamily="34" charset="0"/>
                <a:cs typeface="Times New Roman" panose="02020603050405020304" pitchFamily="18" charset="0"/>
              </a:rPr>
              <a:t>A domestic dishwasher uses 10-20 litres of water per wash</a:t>
            </a:r>
          </a:p>
          <a:p>
            <a:pPr marL="342900" lvl="0" indent="-342900" algn="just">
              <a:lnSpc>
                <a:spcPct val="115000"/>
              </a:lnSpc>
              <a:spcAft>
                <a:spcPts val="0"/>
              </a:spcAft>
              <a:buFont typeface="Symbol" panose="05050102010706020507" pitchFamily="18" charset="2"/>
              <a:buBlip>
                <a:blip r:embed="rId5"/>
              </a:buBlip>
            </a:pPr>
            <a:r>
              <a:rPr lang="en-GB" sz="2400" dirty="0">
                <a:latin typeface="Century Gothic" panose="020B0502020202020204" pitchFamily="34" charset="0"/>
                <a:ea typeface="Calibri" panose="020F0502020204030204" pitchFamily="34" charset="0"/>
                <a:cs typeface="Times New Roman" panose="02020603050405020304" pitchFamily="18" charset="0"/>
              </a:rPr>
              <a:t>A hose pipe uses 135 litres of water in 15 mins</a:t>
            </a:r>
          </a:p>
        </p:txBody>
      </p:sp>
      <p:pic>
        <p:nvPicPr>
          <p:cNvPr id="7" name="Picture 6" descr="A picture containing transport&#10;&#10;Description generated with high confidence">
            <a:extLst>
              <a:ext uri="{FF2B5EF4-FFF2-40B4-BE49-F238E27FC236}">
                <a16:creationId xmlns:a16="http://schemas.microsoft.com/office/drawing/2014/main" id="{B97AC02C-ACD0-4FE7-8141-73AD264765D9}"/>
              </a:ext>
            </a:extLst>
          </p:cNvPr>
          <p:cNvPicPr>
            <a:picLocks noChangeAspect="1"/>
          </p:cNvPicPr>
          <p:nvPr/>
        </p:nvPicPr>
        <p:blipFill>
          <a:blip r:embed="rId6">
            <a:extLst>
              <a:ext uri="{837473B0-CC2E-450A-ABE3-18F120FF3D39}">
                <a1611:picAttrSrcUrl xmlns:a1611="http://schemas.microsoft.com/office/drawing/2016/11/main" r:id="rId7"/>
              </a:ext>
            </a:extLst>
          </a:blip>
          <a:stretch>
            <a:fillRect/>
          </a:stretch>
        </p:blipFill>
        <p:spPr>
          <a:xfrm>
            <a:off x="6810233" y="4251813"/>
            <a:ext cx="1987004" cy="2431516"/>
          </a:xfrm>
          <a:prstGeom prst="rect">
            <a:avLst/>
          </a:prstGeom>
        </p:spPr>
      </p:pic>
      <p:pic>
        <p:nvPicPr>
          <p:cNvPr id="14" name="Picture 13" descr="A close up of a logo&#10;&#10;Description generated with high confidence">
            <a:extLst>
              <a:ext uri="{FF2B5EF4-FFF2-40B4-BE49-F238E27FC236}">
                <a16:creationId xmlns:a16="http://schemas.microsoft.com/office/drawing/2014/main" id="{415C194A-A72F-4B0E-8E88-5A0BBF27368A}"/>
              </a:ext>
            </a:extLst>
          </p:cNvPr>
          <p:cNvPicPr>
            <a:picLocks noChangeAspect="1"/>
          </p:cNvPicPr>
          <p:nvPr/>
        </p:nvPicPr>
        <p:blipFill>
          <a:blip r:embed="rId8"/>
          <a:stretch>
            <a:fillRect/>
          </a:stretch>
        </p:blipFill>
        <p:spPr>
          <a:xfrm>
            <a:off x="346763" y="4054425"/>
            <a:ext cx="2392885" cy="2259330"/>
          </a:xfrm>
          <a:prstGeom prst="rect">
            <a:avLst/>
          </a:prstGeom>
        </p:spPr>
      </p:pic>
      <p:pic>
        <p:nvPicPr>
          <p:cNvPr id="8" name="Picture 7" descr="A drawing of a person&#10;&#10;Description generated with high confidence">
            <a:extLst>
              <a:ext uri="{FF2B5EF4-FFF2-40B4-BE49-F238E27FC236}">
                <a16:creationId xmlns:a16="http://schemas.microsoft.com/office/drawing/2014/main" id="{4CA6BF64-28B0-4BD8-BB2B-1DDB92E7AD1D}"/>
              </a:ext>
            </a:extLst>
          </p:cNvPr>
          <p:cNvPicPr>
            <a:picLocks noChangeAspect="1"/>
          </p:cNvPicPr>
          <p:nvPr/>
        </p:nvPicPr>
        <p:blipFill rotWithShape="1">
          <a:blip r:embed="rId9"/>
          <a:srcRect l="5793" t="4434" r="4797" b="4251"/>
          <a:stretch/>
        </p:blipFill>
        <p:spPr>
          <a:xfrm>
            <a:off x="3389582" y="3972731"/>
            <a:ext cx="2364836" cy="2422719"/>
          </a:xfrm>
          <a:prstGeom prst="rect">
            <a:avLst/>
          </a:prstGeom>
        </p:spPr>
      </p:pic>
      <p:pic>
        <p:nvPicPr>
          <p:cNvPr id="5" name="Recorded Sound">
            <a:hlinkClick r:id="" action="ppaction://media"/>
            <a:extLst>
              <a:ext uri="{FF2B5EF4-FFF2-40B4-BE49-F238E27FC236}">
                <a16:creationId xmlns:a16="http://schemas.microsoft.com/office/drawing/2014/main" id="{B746C386-0AA5-430E-918C-E1D44E68FC7F}"/>
              </a:ext>
            </a:extLst>
          </p:cNvPr>
          <p:cNvPicPr>
            <a:picLocks noChangeAspect="1"/>
          </p:cNvPicPr>
          <p:nvPr>
            <a:audioFile r:link="rId2"/>
            <p:extLst>
              <p:ext uri="{DAA4B4D4-6D71-4841-9C94-3DE7FCFB9230}">
                <p14:media xmlns:p14="http://schemas.microsoft.com/office/powerpoint/2010/main" r:embed="rId1"/>
              </p:ext>
            </p:extLst>
          </p:nvPr>
        </p:nvPicPr>
        <p:blipFill>
          <a:blip r:embed="rId10"/>
          <a:stretch>
            <a:fillRect/>
          </a:stretch>
        </p:blipFill>
        <p:spPr>
          <a:xfrm>
            <a:off x="6636401" y="5786722"/>
            <a:ext cx="347663" cy="347663"/>
          </a:xfrm>
          <a:prstGeom prst="rect">
            <a:avLst/>
          </a:prstGeom>
        </p:spPr>
      </p:pic>
    </p:spTree>
    <p:extLst>
      <p:ext uri="{BB962C8B-B14F-4D97-AF65-F5344CB8AC3E}">
        <p14:creationId xmlns:p14="http://schemas.microsoft.com/office/powerpoint/2010/main" val="596380749"/>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1000"/>
                                        <p:tgtEl>
                                          <p:spTgt spid="4">
                                            <p:txEl>
                                              <p:pRg st="0" end="0"/>
                                            </p:txEl>
                                          </p:spTgt>
                                        </p:tgtEl>
                                      </p:cBhvr>
                                    </p:animEffect>
                                    <p:anim calcmode="lin" valueType="num">
                                      <p:cBhvr>
                                        <p:cTn id="8"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1" end="1"/>
                                            </p:txEl>
                                          </p:spTgt>
                                        </p:tgtEl>
                                        <p:attrNameLst>
                                          <p:attrName>style.visibility</p:attrName>
                                        </p:attrNameLst>
                                      </p:cBhvr>
                                      <p:to>
                                        <p:strVal val="visible"/>
                                      </p:to>
                                    </p:set>
                                    <p:animEffect transition="in" filter="fade">
                                      <p:cBhvr>
                                        <p:cTn id="14" dur="1000"/>
                                        <p:tgtEl>
                                          <p:spTgt spid="4">
                                            <p:txEl>
                                              <p:pRg st="1" end="1"/>
                                            </p:txEl>
                                          </p:spTgt>
                                        </p:tgtEl>
                                      </p:cBhvr>
                                    </p:animEffect>
                                    <p:anim calcmode="lin" valueType="num">
                                      <p:cBhvr>
                                        <p:cTn id="15"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4">
                                            <p:txEl>
                                              <p:pRg st="2" end="2"/>
                                            </p:txEl>
                                          </p:spTgt>
                                        </p:tgtEl>
                                        <p:attrNameLst>
                                          <p:attrName>style.visibility</p:attrName>
                                        </p:attrNameLst>
                                      </p:cBhvr>
                                      <p:to>
                                        <p:strVal val="visible"/>
                                      </p:to>
                                    </p:set>
                                    <p:animEffect transition="in" filter="fade">
                                      <p:cBhvr>
                                        <p:cTn id="21" dur="1000"/>
                                        <p:tgtEl>
                                          <p:spTgt spid="4">
                                            <p:txEl>
                                              <p:pRg st="2" end="2"/>
                                            </p:txEl>
                                          </p:spTgt>
                                        </p:tgtEl>
                                      </p:cBhvr>
                                    </p:animEffect>
                                    <p:anim calcmode="lin" valueType="num">
                                      <p:cBhvr>
                                        <p:cTn id="22"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4">
                                            <p:txEl>
                                              <p:pRg st="3" end="3"/>
                                            </p:txEl>
                                          </p:spTgt>
                                        </p:tgtEl>
                                        <p:attrNameLst>
                                          <p:attrName>style.visibility</p:attrName>
                                        </p:attrNameLst>
                                      </p:cBhvr>
                                      <p:to>
                                        <p:strVal val="visible"/>
                                      </p:to>
                                    </p:set>
                                    <p:animEffect transition="in" filter="fade">
                                      <p:cBhvr>
                                        <p:cTn id="28" dur="1000"/>
                                        <p:tgtEl>
                                          <p:spTgt spid="4">
                                            <p:txEl>
                                              <p:pRg st="3" end="3"/>
                                            </p:txEl>
                                          </p:spTgt>
                                        </p:tgtEl>
                                      </p:cBhvr>
                                    </p:animEffect>
                                    <p:anim calcmode="lin" valueType="num">
                                      <p:cBhvr>
                                        <p:cTn id="29" dur="1000" fill="hold"/>
                                        <p:tgtEl>
                                          <p:spTgt spid="4">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4">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4">
                                            <p:txEl>
                                              <p:pRg st="4" end="4"/>
                                            </p:txEl>
                                          </p:spTgt>
                                        </p:tgtEl>
                                        <p:attrNameLst>
                                          <p:attrName>style.visibility</p:attrName>
                                        </p:attrNameLst>
                                      </p:cBhvr>
                                      <p:to>
                                        <p:strVal val="visible"/>
                                      </p:to>
                                    </p:set>
                                    <p:animEffect transition="in" filter="fade">
                                      <p:cBhvr>
                                        <p:cTn id="35" dur="1000"/>
                                        <p:tgtEl>
                                          <p:spTgt spid="4">
                                            <p:txEl>
                                              <p:pRg st="4" end="4"/>
                                            </p:txEl>
                                          </p:spTgt>
                                        </p:tgtEl>
                                      </p:cBhvr>
                                    </p:animEffect>
                                    <p:anim calcmode="lin" valueType="num">
                                      <p:cBhvr>
                                        <p:cTn id="36" dur="1000" fill="hold"/>
                                        <p:tgtEl>
                                          <p:spTgt spid="4">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4">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4">
                                            <p:txEl>
                                              <p:pRg st="5" end="5"/>
                                            </p:txEl>
                                          </p:spTgt>
                                        </p:tgtEl>
                                        <p:attrNameLst>
                                          <p:attrName>style.visibility</p:attrName>
                                        </p:attrNameLst>
                                      </p:cBhvr>
                                      <p:to>
                                        <p:strVal val="visible"/>
                                      </p:to>
                                    </p:set>
                                    <p:animEffect transition="in" filter="fade">
                                      <p:cBhvr>
                                        <p:cTn id="42" dur="1000"/>
                                        <p:tgtEl>
                                          <p:spTgt spid="4">
                                            <p:txEl>
                                              <p:pRg st="5" end="5"/>
                                            </p:txEl>
                                          </p:spTgt>
                                        </p:tgtEl>
                                      </p:cBhvr>
                                    </p:animEffect>
                                    <p:anim calcmode="lin" valueType="num">
                                      <p:cBhvr>
                                        <p:cTn id="43" dur="1000" fill="hold"/>
                                        <p:tgtEl>
                                          <p:spTgt spid="4">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4">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1" presetClass="mediacall" presetSubtype="0" fill="hold" nodeType="clickEffect">
                                  <p:stCondLst>
                                    <p:cond delay="0"/>
                                  </p:stCondLst>
                                  <p:childTnLst>
                                    <p:cmd type="call" cmd="playFrom(0.0)">
                                      <p:cBhvr>
                                        <p:cTn id="48" dur="47285"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49" fill="hold" display="0">
                  <p:stCondLst>
                    <p:cond delay="indefinite"/>
                  </p:stCondLst>
                  <p:endCondLst>
                    <p:cond evt="onStopAudio" delay="0">
                      <p:tgtEl>
                        <p:sldTgt/>
                      </p:tgtEl>
                    </p:cond>
                  </p:endCondLst>
                </p:cTn>
                <p:tgtEl>
                  <p:spTgt spid="5"/>
                </p:tgtEl>
              </p:cMediaNode>
            </p:audio>
          </p:childTnLst>
        </p:cTn>
      </p:par>
    </p:tn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2050</TotalTime>
  <Words>807</Words>
  <Application>Microsoft Office PowerPoint</Application>
  <PresentationFormat>On-screen Show (4:3)</PresentationFormat>
  <Paragraphs>95</Paragraphs>
  <Slides>13</Slides>
  <Notes>6</Notes>
  <HiddenSlides>0</HiddenSlides>
  <MMClips>12</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13</vt:i4>
      </vt:variant>
    </vt:vector>
  </HeadingPairs>
  <TitlesOfParts>
    <vt:vector size="19" baseType="lpstr">
      <vt:lpstr>Arial</vt:lpstr>
      <vt:lpstr>Calibri</vt:lpstr>
      <vt:lpstr>Calibri Light</vt:lpstr>
      <vt:lpstr>Century Gothic</vt:lpstr>
      <vt:lpstr>Symbol</vt:lpstr>
      <vt:lpstr>Office Theme</vt:lpstr>
      <vt:lpstr>PowerPoint Presentation</vt:lpstr>
      <vt:lpstr> </vt:lpstr>
      <vt:lpstr> </vt:lpstr>
      <vt:lpstr> </vt:lpstr>
      <vt:lpstr>PowerPoint Presentation</vt:lpstr>
      <vt:lpstr> </vt:lpstr>
      <vt:lpstr> </vt:lpstr>
      <vt:lpstr> </vt:lpstr>
      <vt:lpstr> </vt:lpstr>
      <vt:lpstr> </vt:lpstr>
      <vt:lpstr> </vt:lpstr>
      <vt:lpstr> </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Lyndsey Herron</dc:creator>
  <cp:lastModifiedBy>Lisa Stewart</cp:lastModifiedBy>
  <cp:revision>154</cp:revision>
  <dcterms:created xsi:type="dcterms:W3CDTF">2018-09-26T11:41:42Z</dcterms:created>
  <dcterms:modified xsi:type="dcterms:W3CDTF">2020-05-07T15:19:56Z</dcterms:modified>
</cp:coreProperties>
</file>